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7"/>
  </p:handoutMasterIdLst>
  <p:sldIdLst>
    <p:sldId id="256" r:id="rId2"/>
    <p:sldId id="257" r:id="rId3"/>
    <p:sldId id="258" r:id="rId4"/>
    <p:sldId id="266" r:id="rId5"/>
    <p:sldId id="264" r:id="rId6"/>
    <p:sldId id="259" r:id="rId7"/>
    <p:sldId id="267" r:id="rId8"/>
    <p:sldId id="261" r:id="rId9"/>
    <p:sldId id="263" r:id="rId10"/>
    <p:sldId id="260" r:id="rId11"/>
    <p:sldId id="278" r:id="rId12"/>
    <p:sldId id="279" r:id="rId13"/>
    <p:sldId id="280" r:id="rId14"/>
    <p:sldId id="269" r:id="rId15"/>
    <p:sldId id="262" r:id="rId16"/>
    <p:sldId id="265" r:id="rId17"/>
    <p:sldId id="281" r:id="rId18"/>
    <p:sldId id="275" r:id="rId19"/>
    <p:sldId id="274" r:id="rId20"/>
    <p:sldId id="270" r:id="rId21"/>
    <p:sldId id="271" r:id="rId22"/>
    <p:sldId id="273" r:id="rId23"/>
    <p:sldId id="276" r:id="rId24"/>
    <p:sldId id="277" r:id="rId25"/>
    <p:sldId id="268" r:id="rId26"/>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81" d="100"/>
          <a:sy n="81" d="100"/>
        </p:scale>
        <p:origin x="62" y="10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F3CED-26EF-471B-A07C-525A59608E3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7949AF4-CDF8-493F-B103-CAC485175947}">
      <dgm:prSet phldrT="[Text]"/>
      <dgm:spPr/>
      <dgm:t>
        <a:bodyPr/>
        <a:lstStyle/>
        <a:p>
          <a:r>
            <a:rPr lang="en-US" dirty="0"/>
            <a:t>Continuing Education</a:t>
          </a:r>
        </a:p>
      </dgm:t>
    </dgm:pt>
    <dgm:pt modelId="{326CCF34-FD01-4CAC-9AA9-BEC43EBFF9DB}" type="parTrans" cxnId="{3936DE67-E9F8-4D5C-836C-17B3C5CD4D9F}">
      <dgm:prSet/>
      <dgm:spPr/>
      <dgm:t>
        <a:bodyPr/>
        <a:lstStyle/>
        <a:p>
          <a:endParaRPr lang="en-US"/>
        </a:p>
      </dgm:t>
    </dgm:pt>
    <dgm:pt modelId="{42D9D216-0D5F-4F73-A538-89572A845E71}" type="sibTrans" cxnId="{3936DE67-E9F8-4D5C-836C-17B3C5CD4D9F}">
      <dgm:prSet/>
      <dgm:spPr/>
      <dgm:t>
        <a:bodyPr/>
        <a:lstStyle/>
        <a:p>
          <a:endParaRPr lang="en-US"/>
        </a:p>
      </dgm:t>
    </dgm:pt>
    <dgm:pt modelId="{F5209360-885B-4765-BC4B-8F0849957E6B}">
      <dgm:prSet phldrT="[Text]" custT="1"/>
      <dgm:spPr/>
      <dgm:t>
        <a:bodyPr/>
        <a:lstStyle/>
        <a:p>
          <a:r>
            <a:rPr lang="en-US" sz="2000" dirty="0"/>
            <a:t>Monthly Webinars</a:t>
          </a:r>
        </a:p>
      </dgm:t>
    </dgm:pt>
    <dgm:pt modelId="{FDACF1D3-06F0-4F10-96D8-1701D7E4D463}" type="parTrans" cxnId="{E042D9AB-3CFE-49F2-84E0-B73275378868}">
      <dgm:prSet/>
      <dgm:spPr/>
      <dgm:t>
        <a:bodyPr/>
        <a:lstStyle/>
        <a:p>
          <a:endParaRPr lang="en-US"/>
        </a:p>
      </dgm:t>
    </dgm:pt>
    <dgm:pt modelId="{E88EB6FC-9C6B-4D3B-9195-7B6C9510E974}" type="sibTrans" cxnId="{E042D9AB-3CFE-49F2-84E0-B73275378868}">
      <dgm:prSet/>
      <dgm:spPr/>
      <dgm:t>
        <a:bodyPr/>
        <a:lstStyle/>
        <a:p>
          <a:endParaRPr lang="en-US"/>
        </a:p>
      </dgm:t>
    </dgm:pt>
    <dgm:pt modelId="{12AE807A-25D4-46F1-B2AD-4BBDCBA7F807}">
      <dgm:prSet phldrT="[Text]"/>
      <dgm:spPr/>
      <dgm:t>
        <a:bodyPr/>
        <a:lstStyle/>
        <a:p>
          <a:r>
            <a:rPr lang="en-US" dirty="0"/>
            <a:t>Trending Technology</a:t>
          </a:r>
        </a:p>
      </dgm:t>
    </dgm:pt>
    <dgm:pt modelId="{B7DC2130-998F-48FF-8ED5-5B4C9952C7BC}" type="parTrans" cxnId="{004C6255-81DF-4C7B-8FE8-D105AB261BC1}">
      <dgm:prSet/>
      <dgm:spPr/>
      <dgm:t>
        <a:bodyPr/>
        <a:lstStyle/>
        <a:p>
          <a:endParaRPr lang="en-US"/>
        </a:p>
      </dgm:t>
    </dgm:pt>
    <dgm:pt modelId="{90B3BDB3-C8FC-4762-B4BA-3B444A23F755}" type="sibTrans" cxnId="{004C6255-81DF-4C7B-8FE8-D105AB261BC1}">
      <dgm:prSet/>
      <dgm:spPr/>
      <dgm:t>
        <a:bodyPr/>
        <a:lstStyle/>
        <a:p>
          <a:endParaRPr lang="en-US"/>
        </a:p>
      </dgm:t>
    </dgm:pt>
    <dgm:pt modelId="{67248BE7-9C00-4FD3-8A0F-7D906120AEEC}">
      <dgm:prSet phldrT="[Text]" custT="1"/>
      <dgm:spPr/>
      <dgm:t>
        <a:bodyPr/>
        <a:lstStyle/>
        <a:p>
          <a:r>
            <a:rPr lang="en-US" sz="2000" dirty="0"/>
            <a:t>Monthly </a:t>
          </a:r>
          <a:r>
            <a:rPr lang="en-US" sz="2000" dirty="0" err="1"/>
            <a:t>eNews</a:t>
          </a:r>
          <a:endParaRPr lang="en-US" sz="2000" dirty="0"/>
        </a:p>
      </dgm:t>
    </dgm:pt>
    <dgm:pt modelId="{6F67BC98-7243-4674-88A7-7BCE61ADA0B0}" type="parTrans" cxnId="{305695D6-6FD5-412B-95AC-CA7DA054BDF6}">
      <dgm:prSet/>
      <dgm:spPr/>
      <dgm:t>
        <a:bodyPr/>
        <a:lstStyle/>
        <a:p>
          <a:endParaRPr lang="en-US"/>
        </a:p>
      </dgm:t>
    </dgm:pt>
    <dgm:pt modelId="{8C26C8AE-85D0-475D-97EC-F981361B15DD}" type="sibTrans" cxnId="{305695D6-6FD5-412B-95AC-CA7DA054BDF6}">
      <dgm:prSet/>
      <dgm:spPr/>
      <dgm:t>
        <a:bodyPr/>
        <a:lstStyle/>
        <a:p>
          <a:endParaRPr lang="en-US"/>
        </a:p>
      </dgm:t>
    </dgm:pt>
    <dgm:pt modelId="{9F49AE40-4652-45ED-BCFA-455888DD9732}">
      <dgm:prSet phldrT="[Text]" custT="1"/>
      <dgm:spPr/>
      <dgm:t>
        <a:bodyPr/>
        <a:lstStyle/>
        <a:p>
          <a:r>
            <a:rPr lang="en-US" sz="2000" dirty="0"/>
            <a:t>Division –Specific</a:t>
          </a:r>
        </a:p>
      </dgm:t>
    </dgm:pt>
    <dgm:pt modelId="{F32C826D-D6A4-4E64-AA82-9E5A4DE3F6D4}" type="parTrans" cxnId="{B4F88CBC-E8D7-427A-9EDB-6956E81C4D87}">
      <dgm:prSet/>
      <dgm:spPr/>
      <dgm:t>
        <a:bodyPr/>
        <a:lstStyle/>
        <a:p>
          <a:endParaRPr lang="en-US"/>
        </a:p>
      </dgm:t>
    </dgm:pt>
    <dgm:pt modelId="{ACFCE040-EFD9-4FD8-9BA8-37E3B9EAAC75}" type="sibTrans" cxnId="{B4F88CBC-E8D7-427A-9EDB-6956E81C4D87}">
      <dgm:prSet/>
      <dgm:spPr/>
      <dgm:t>
        <a:bodyPr/>
        <a:lstStyle/>
        <a:p>
          <a:endParaRPr lang="en-US"/>
        </a:p>
      </dgm:t>
    </dgm:pt>
    <dgm:pt modelId="{BA92F416-2125-4216-A99C-3882E9590D88}">
      <dgm:prSet phldrT="[Text]"/>
      <dgm:spPr/>
      <dgm:t>
        <a:bodyPr/>
        <a:lstStyle/>
        <a:p>
          <a:r>
            <a:rPr lang="en-US" dirty="0"/>
            <a:t>Two Annual Conferences</a:t>
          </a:r>
          <a:br>
            <a:rPr lang="en-US" dirty="0"/>
          </a:br>
          <a:r>
            <a:rPr lang="en-US" dirty="0"/>
            <a:t>Mid-Winter &amp; Annual </a:t>
          </a:r>
        </a:p>
      </dgm:t>
    </dgm:pt>
    <dgm:pt modelId="{CC26B7E6-497D-4474-83F5-E8BCC83C7577}" type="parTrans" cxnId="{512E74EB-BDB1-4CBD-8778-4DB5BA80E720}">
      <dgm:prSet/>
      <dgm:spPr/>
      <dgm:t>
        <a:bodyPr/>
        <a:lstStyle/>
        <a:p>
          <a:endParaRPr lang="en-US"/>
        </a:p>
      </dgm:t>
    </dgm:pt>
    <dgm:pt modelId="{2679D19A-4761-41E0-B556-2FFC89D23CF5}" type="sibTrans" cxnId="{512E74EB-BDB1-4CBD-8778-4DB5BA80E720}">
      <dgm:prSet/>
      <dgm:spPr/>
      <dgm:t>
        <a:bodyPr/>
        <a:lstStyle/>
        <a:p>
          <a:endParaRPr lang="en-US"/>
        </a:p>
      </dgm:t>
    </dgm:pt>
    <dgm:pt modelId="{2F86C48B-677F-47F7-BFE1-44D4560C191C}">
      <dgm:prSet phldrT="[Text]"/>
      <dgm:spPr/>
      <dgm:t>
        <a:bodyPr/>
        <a:lstStyle/>
        <a:p>
          <a:r>
            <a:rPr lang="en-US" dirty="0"/>
            <a:t>Innovative Educational Offerings</a:t>
          </a:r>
        </a:p>
      </dgm:t>
    </dgm:pt>
    <dgm:pt modelId="{D413D1D9-0CD6-45B0-8BD8-8CF13A8C7550}" type="parTrans" cxnId="{F7954532-50C6-431B-AC05-D40D08322114}">
      <dgm:prSet/>
      <dgm:spPr/>
      <dgm:t>
        <a:bodyPr/>
        <a:lstStyle/>
        <a:p>
          <a:endParaRPr lang="en-US"/>
        </a:p>
      </dgm:t>
    </dgm:pt>
    <dgm:pt modelId="{E463EC00-9B12-4D06-A24B-858DCC2782E8}" type="sibTrans" cxnId="{F7954532-50C6-431B-AC05-D40D08322114}">
      <dgm:prSet/>
      <dgm:spPr/>
      <dgm:t>
        <a:bodyPr/>
        <a:lstStyle/>
        <a:p>
          <a:endParaRPr lang="en-US"/>
        </a:p>
      </dgm:t>
    </dgm:pt>
    <dgm:pt modelId="{D42623D3-042E-4128-809A-1B0447E552E8}">
      <dgm:prSet phldrT="[Text]" custT="1"/>
      <dgm:spPr/>
      <dgm:t>
        <a:bodyPr/>
        <a:lstStyle/>
        <a:p>
          <a:r>
            <a:rPr lang="en-US" sz="2000" dirty="0"/>
            <a:t>Certificate in Public Leadership</a:t>
          </a:r>
        </a:p>
      </dgm:t>
    </dgm:pt>
    <dgm:pt modelId="{C22332E0-EDB7-438A-A486-8C9CCECEA275}" type="parTrans" cxnId="{F50994ED-E6F5-4E2D-A768-16A724D9FF7A}">
      <dgm:prSet/>
      <dgm:spPr/>
      <dgm:t>
        <a:bodyPr/>
        <a:lstStyle/>
        <a:p>
          <a:endParaRPr lang="en-US"/>
        </a:p>
      </dgm:t>
    </dgm:pt>
    <dgm:pt modelId="{16BD0034-D1B8-42A9-8E6C-FD9EE8077DD0}" type="sibTrans" cxnId="{F50994ED-E6F5-4E2D-A768-16A724D9FF7A}">
      <dgm:prSet/>
      <dgm:spPr/>
      <dgm:t>
        <a:bodyPr/>
        <a:lstStyle/>
        <a:p>
          <a:endParaRPr lang="en-US"/>
        </a:p>
      </dgm:t>
    </dgm:pt>
    <dgm:pt modelId="{CF2754E0-1D9C-4268-8B46-630C7D7E210F}">
      <dgm:prSet phldrT="[Text]" custT="1"/>
      <dgm:spPr/>
      <dgm:t>
        <a:bodyPr/>
        <a:lstStyle/>
        <a:p>
          <a:r>
            <a:rPr lang="en-US" sz="2000" dirty="0"/>
            <a:t>Certified Public Official Credentials</a:t>
          </a:r>
        </a:p>
      </dgm:t>
    </dgm:pt>
    <dgm:pt modelId="{F4796DC7-A83A-4E52-B606-604396E80580}" type="parTrans" cxnId="{4C842BBC-04DC-47C5-8DC5-A6F63D12F56B}">
      <dgm:prSet/>
      <dgm:spPr/>
      <dgm:t>
        <a:bodyPr/>
        <a:lstStyle/>
        <a:p>
          <a:endParaRPr lang="en-US"/>
        </a:p>
      </dgm:t>
    </dgm:pt>
    <dgm:pt modelId="{16FE6F01-41E9-49F2-8F62-3385E2B33D39}" type="sibTrans" cxnId="{4C842BBC-04DC-47C5-8DC5-A6F63D12F56B}">
      <dgm:prSet/>
      <dgm:spPr/>
      <dgm:t>
        <a:bodyPr/>
        <a:lstStyle/>
        <a:p>
          <a:endParaRPr lang="en-US"/>
        </a:p>
      </dgm:t>
    </dgm:pt>
    <dgm:pt modelId="{32C69B3C-4124-4D50-B41D-70F703AF893E}">
      <dgm:prSet phldrT="[Text]" custT="1"/>
      <dgm:spPr/>
      <dgm:t>
        <a:bodyPr/>
        <a:lstStyle/>
        <a:p>
          <a:endParaRPr lang="en-US" sz="2000" dirty="0"/>
        </a:p>
      </dgm:t>
    </dgm:pt>
    <dgm:pt modelId="{F054751F-C176-455D-8B6C-288C7C71308B}" type="parTrans" cxnId="{4251E0EE-D783-4149-BCB2-CCE008121C78}">
      <dgm:prSet/>
      <dgm:spPr/>
      <dgm:t>
        <a:bodyPr/>
        <a:lstStyle/>
        <a:p>
          <a:endParaRPr lang="en-US"/>
        </a:p>
      </dgm:t>
    </dgm:pt>
    <dgm:pt modelId="{FED88FB9-A0C7-45DC-AE84-F4467DC79EAD}" type="sibTrans" cxnId="{4251E0EE-D783-4149-BCB2-CCE008121C78}">
      <dgm:prSet/>
      <dgm:spPr/>
      <dgm:t>
        <a:bodyPr/>
        <a:lstStyle/>
        <a:p>
          <a:endParaRPr lang="en-US"/>
        </a:p>
      </dgm:t>
    </dgm:pt>
    <dgm:pt modelId="{0DACF13A-2B3A-4ABF-8930-F5B0A92355F5}">
      <dgm:prSet phldrT="[Text]" custT="1"/>
      <dgm:spPr/>
      <dgm:t>
        <a:bodyPr/>
        <a:lstStyle/>
        <a:p>
          <a:r>
            <a:rPr lang="en-US" sz="2000" dirty="0" err="1"/>
            <a:t>iGo</a:t>
          </a:r>
          <a:r>
            <a:rPr lang="en-US" sz="2000" dirty="0"/>
            <a:t> App available in Apple and Android App Store</a:t>
          </a:r>
        </a:p>
      </dgm:t>
    </dgm:pt>
    <dgm:pt modelId="{E6E5F8CA-9654-4C34-8B35-793C6FAB33D9}" type="parTrans" cxnId="{93E60BF8-4BC6-4DE9-AC1A-0FBA9EC7604E}">
      <dgm:prSet/>
      <dgm:spPr/>
      <dgm:t>
        <a:bodyPr/>
        <a:lstStyle/>
        <a:p>
          <a:endParaRPr lang="en-US"/>
        </a:p>
      </dgm:t>
    </dgm:pt>
    <dgm:pt modelId="{12748CAD-93F2-4767-9CB0-58DAD1CDFCAD}" type="sibTrans" cxnId="{93E60BF8-4BC6-4DE9-AC1A-0FBA9EC7604E}">
      <dgm:prSet/>
      <dgm:spPr/>
      <dgm:t>
        <a:bodyPr/>
        <a:lstStyle/>
        <a:p>
          <a:endParaRPr lang="en-US"/>
        </a:p>
      </dgm:t>
    </dgm:pt>
    <dgm:pt modelId="{FD34FB2B-50A3-4951-9591-506242ECAB68}">
      <dgm:prSet phldrT="[Text]" custT="1"/>
      <dgm:spPr/>
      <dgm:t>
        <a:bodyPr/>
        <a:lstStyle/>
        <a:p>
          <a:r>
            <a:rPr lang="en-US" sz="2000" dirty="0"/>
            <a:t>Job Board</a:t>
          </a:r>
        </a:p>
      </dgm:t>
    </dgm:pt>
    <dgm:pt modelId="{93E792B0-E764-43A5-B482-85A59B704A05}" type="parTrans" cxnId="{8B5065CC-8D4C-4F2A-A6C7-F4BD378FF3F8}">
      <dgm:prSet/>
      <dgm:spPr/>
      <dgm:t>
        <a:bodyPr/>
        <a:lstStyle/>
        <a:p>
          <a:endParaRPr lang="en-US"/>
        </a:p>
      </dgm:t>
    </dgm:pt>
    <dgm:pt modelId="{82DC3FE8-7E97-4290-93D0-67648B4A85F4}" type="sibTrans" cxnId="{8B5065CC-8D4C-4F2A-A6C7-F4BD378FF3F8}">
      <dgm:prSet/>
      <dgm:spPr/>
      <dgm:t>
        <a:bodyPr/>
        <a:lstStyle/>
        <a:p>
          <a:endParaRPr lang="en-US"/>
        </a:p>
      </dgm:t>
    </dgm:pt>
    <dgm:pt modelId="{9FF518D0-A747-4FF1-81CD-6019CA3D907F}">
      <dgm:prSet phldrT="[Text]"/>
      <dgm:spPr/>
      <dgm:t>
        <a:bodyPr/>
        <a:lstStyle/>
        <a:p>
          <a:r>
            <a:rPr lang="en-US" dirty="0"/>
            <a:t>Division- Specific and joint-division sessions</a:t>
          </a:r>
        </a:p>
      </dgm:t>
    </dgm:pt>
    <dgm:pt modelId="{51C509C0-7DAF-45C4-89B8-18DF6AC60E94}" type="parTrans" cxnId="{DC58514E-DA49-43DC-BD38-D668E44F9120}">
      <dgm:prSet/>
      <dgm:spPr/>
      <dgm:t>
        <a:bodyPr/>
        <a:lstStyle/>
        <a:p>
          <a:endParaRPr lang="en-US"/>
        </a:p>
      </dgm:t>
    </dgm:pt>
    <dgm:pt modelId="{C82FE340-549F-4C41-8FC0-51E3379F2942}" type="sibTrans" cxnId="{DC58514E-DA49-43DC-BD38-D668E44F9120}">
      <dgm:prSet/>
      <dgm:spPr/>
      <dgm:t>
        <a:bodyPr/>
        <a:lstStyle/>
        <a:p>
          <a:endParaRPr lang="en-US"/>
        </a:p>
      </dgm:t>
    </dgm:pt>
    <dgm:pt modelId="{12EF0BDC-9BAE-4245-AA65-5420E9A16562}">
      <dgm:prSet phldrT="[Text]"/>
      <dgm:spPr/>
      <dgm:t>
        <a:bodyPr/>
        <a:lstStyle/>
        <a:p>
          <a:r>
            <a:rPr lang="en-US" dirty="0"/>
            <a:t>Largest annual industry trade show</a:t>
          </a:r>
        </a:p>
      </dgm:t>
    </dgm:pt>
    <dgm:pt modelId="{E2686F2A-6098-4A68-9B59-6D402C17304F}" type="parTrans" cxnId="{1BA675F2-2F52-4D92-9FE0-CD89007A2A98}">
      <dgm:prSet/>
      <dgm:spPr/>
      <dgm:t>
        <a:bodyPr/>
        <a:lstStyle/>
        <a:p>
          <a:endParaRPr lang="en-US"/>
        </a:p>
      </dgm:t>
    </dgm:pt>
    <dgm:pt modelId="{4DCEB9AF-A75D-4BAF-9C38-E344AA90C901}" type="sibTrans" cxnId="{1BA675F2-2F52-4D92-9FE0-CD89007A2A98}">
      <dgm:prSet/>
      <dgm:spPr/>
      <dgm:t>
        <a:bodyPr/>
        <a:lstStyle/>
        <a:p>
          <a:endParaRPr lang="en-US"/>
        </a:p>
      </dgm:t>
    </dgm:pt>
    <dgm:pt modelId="{FC62DFF7-CF27-467B-B14B-6CD67842EACA}">
      <dgm:prSet phldrT="[Text]"/>
      <dgm:spPr/>
      <dgm:t>
        <a:bodyPr/>
        <a:lstStyle/>
        <a:p>
          <a:r>
            <a:rPr lang="en-US" dirty="0"/>
            <a:t>Networking and information app availalble to attendees</a:t>
          </a:r>
        </a:p>
      </dgm:t>
    </dgm:pt>
    <dgm:pt modelId="{C41E194B-511F-44AB-BF9F-F553E7B3C780}" type="parTrans" cxnId="{9B9E401C-075A-4753-A1C8-7B6237FAB44A}">
      <dgm:prSet/>
      <dgm:spPr/>
      <dgm:t>
        <a:bodyPr/>
        <a:lstStyle/>
        <a:p>
          <a:endParaRPr lang="en-US"/>
        </a:p>
      </dgm:t>
    </dgm:pt>
    <dgm:pt modelId="{A35AA287-85F5-46EA-88FC-1217B20F3EE2}" type="sibTrans" cxnId="{9B9E401C-075A-4753-A1C8-7B6237FAB44A}">
      <dgm:prSet/>
      <dgm:spPr/>
      <dgm:t>
        <a:bodyPr/>
        <a:lstStyle/>
        <a:p>
          <a:endParaRPr lang="en-US"/>
        </a:p>
      </dgm:t>
    </dgm:pt>
    <dgm:pt modelId="{05ED2B72-A150-4092-8D48-B518F932B836}">
      <dgm:prSet phldrT="[Text]" custT="1"/>
      <dgm:spPr/>
      <dgm:t>
        <a:bodyPr/>
        <a:lstStyle/>
        <a:p>
          <a:r>
            <a:rPr lang="en-US" sz="2000" dirty="0"/>
            <a:t>Archived webinars</a:t>
          </a:r>
        </a:p>
      </dgm:t>
    </dgm:pt>
    <dgm:pt modelId="{6BE2CBF0-51C6-4588-BA3A-7D5C1F5C9657}" type="parTrans" cxnId="{A2C1D67E-F8CF-469F-BB9D-8DF2ED9AD110}">
      <dgm:prSet/>
      <dgm:spPr/>
      <dgm:t>
        <a:bodyPr/>
        <a:lstStyle/>
        <a:p>
          <a:endParaRPr lang="en-US"/>
        </a:p>
      </dgm:t>
    </dgm:pt>
    <dgm:pt modelId="{849F2EB5-BCAD-4EDC-B882-12A8028F1279}" type="sibTrans" cxnId="{A2C1D67E-F8CF-469F-BB9D-8DF2ED9AD110}">
      <dgm:prSet/>
      <dgm:spPr/>
      <dgm:t>
        <a:bodyPr/>
        <a:lstStyle/>
        <a:p>
          <a:endParaRPr lang="en-US"/>
        </a:p>
      </dgm:t>
    </dgm:pt>
    <dgm:pt modelId="{D323E3AA-D71C-468E-92B8-F1C36C211C68}" type="pres">
      <dgm:prSet presAssocID="{5E4F3CED-26EF-471B-A07C-525A59608E31}" presName="Name0" presStyleCnt="0">
        <dgm:presLayoutVars>
          <dgm:dir/>
          <dgm:animLvl val="lvl"/>
          <dgm:resizeHandles val="exact"/>
        </dgm:presLayoutVars>
      </dgm:prSet>
      <dgm:spPr/>
    </dgm:pt>
    <dgm:pt modelId="{74C067A8-9F29-4377-B2CA-EFEEFA05F83C}" type="pres">
      <dgm:prSet presAssocID="{C7949AF4-CDF8-493F-B103-CAC485175947}" presName="composite" presStyleCnt="0"/>
      <dgm:spPr/>
    </dgm:pt>
    <dgm:pt modelId="{A61A67BC-73B7-47C3-A7AD-07512F5E9D7E}" type="pres">
      <dgm:prSet presAssocID="{C7949AF4-CDF8-493F-B103-CAC485175947}" presName="parTx" presStyleLbl="alignNode1" presStyleIdx="0" presStyleCnt="3">
        <dgm:presLayoutVars>
          <dgm:chMax val="0"/>
          <dgm:chPref val="0"/>
          <dgm:bulletEnabled val="1"/>
        </dgm:presLayoutVars>
      </dgm:prSet>
      <dgm:spPr/>
    </dgm:pt>
    <dgm:pt modelId="{4392E5AB-B5D1-4E81-A733-6B3EC228E21D}" type="pres">
      <dgm:prSet presAssocID="{C7949AF4-CDF8-493F-B103-CAC485175947}" presName="desTx" presStyleLbl="alignAccFollowNode1" presStyleIdx="0" presStyleCnt="3" custLinFactNeighborX="1379" custLinFactNeighborY="512">
        <dgm:presLayoutVars>
          <dgm:bulletEnabled val="1"/>
        </dgm:presLayoutVars>
      </dgm:prSet>
      <dgm:spPr/>
    </dgm:pt>
    <dgm:pt modelId="{09E55AD6-A773-43A2-AD4C-9A071077ECA1}" type="pres">
      <dgm:prSet presAssocID="{42D9D216-0D5F-4F73-A538-89572A845E71}" presName="space" presStyleCnt="0"/>
      <dgm:spPr/>
    </dgm:pt>
    <dgm:pt modelId="{9D10C12C-182E-421B-B313-388DA236B67C}" type="pres">
      <dgm:prSet presAssocID="{12AE807A-25D4-46F1-B2AD-4BBDCBA7F807}" presName="composite" presStyleCnt="0"/>
      <dgm:spPr/>
    </dgm:pt>
    <dgm:pt modelId="{942990F5-996B-4A31-B876-FDF5607FB751}" type="pres">
      <dgm:prSet presAssocID="{12AE807A-25D4-46F1-B2AD-4BBDCBA7F807}" presName="parTx" presStyleLbl="alignNode1" presStyleIdx="1" presStyleCnt="3">
        <dgm:presLayoutVars>
          <dgm:chMax val="0"/>
          <dgm:chPref val="0"/>
          <dgm:bulletEnabled val="1"/>
        </dgm:presLayoutVars>
      </dgm:prSet>
      <dgm:spPr/>
    </dgm:pt>
    <dgm:pt modelId="{06BE9D63-9463-4FDD-B05B-D608BE2C86C9}" type="pres">
      <dgm:prSet presAssocID="{12AE807A-25D4-46F1-B2AD-4BBDCBA7F807}" presName="desTx" presStyleLbl="alignAccFollowNode1" presStyleIdx="1" presStyleCnt="3">
        <dgm:presLayoutVars>
          <dgm:bulletEnabled val="1"/>
        </dgm:presLayoutVars>
      </dgm:prSet>
      <dgm:spPr/>
    </dgm:pt>
    <dgm:pt modelId="{615D50F5-BB2F-46B0-B4F3-62606440C5D3}" type="pres">
      <dgm:prSet presAssocID="{90B3BDB3-C8FC-4762-B4BA-3B444A23F755}" presName="space" presStyleCnt="0"/>
      <dgm:spPr/>
    </dgm:pt>
    <dgm:pt modelId="{B6FA09D9-92C2-4252-ACA7-2DEB7D29233B}" type="pres">
      <dgm:prSet presAssocID="{BA92F416-2125-4216-A99C-3882E9590D88}" presName="composite" presStyleCnt="0"/>
      <dgm:spPr/>
    </dgm:pt>
    <dgm:pt modelId="{A28D1CD3-5724-4B1D-8A93-5CD995D24103}" type="pres">
      <dgm:prSet presAssocID="{BA92F416-2125-4216-A99C-3882E9590D88}" presName="parTx" presStyleLbl="alignNode1" presStyleIdx="2" presStyleCnt="3">
        <dgm:presLayoutVars>
          <dgm:chMax val="0"/>
          <dgm:chPref val="0"/>
          <dgm:bulletEnabled val="1"/>
        </dgm:presLayoutVars>
      </dgm:prSet>
      <dgm:spPr/>
    </dgm:pt>
    <dgm:pt modelId="{47B70855-3FFB-481A-93CE-5F02DDA7605F}" type="pres">
      <dgm:prSet presAssocID="{BA92F416-2125-4216-A99C-3882E9590D88}" presName="desTx" presStyleLbl="alignAccFollowNode1" presStyleIdx="2" presStyleCnt="3">
        <dgm:presLayoutVars>
          <dgm:bulletEnabled val="1"/>
        </dgm:presLayoutVars>
      </dgm:prSet>
      <dgm:spPr/>
    </dgm:pt>
  </dgm:ptLst>
  <dgm:cxnLst>
    <dgm:cxn modelId="{C4CB8711-ECAC-45C9-A789-C080D61FA89B}" type="presOf" srcId="{32C69B3C-4124-4D50-B41D-70F703AF893E}" destId="{4392E5AB-B5D1-4E81-A733-6B3EC228E21D}" srcOrd="0" destOrd="3" presId="urn:microsoft.com/office/officeart/2005/8/layout/hList1"/>
    <dgm:cxn modelId="{9B9E401C-075A-4753-A1C8-7B6237FAB44A}" srcId="{BA92F416-2125-4216-A99C-3882E9590D88}" destId="{FC62DFF7-CF27-467B-B14B-6CD67842EACA}" srcOrd="3" destOrd="0" parTransId="{C41E194B-511F-44AB-BF9F-F553E7B3C780}" sibTransId="{A35AA287-85F5-46EA-88FC-1217B20F3EE2}"/>
    <dgm:cxn modelId="{0688B424-A4D7-40BD-88D1-50CBE7AF6E0D}" type="presOf" srcId="{67248BE7-9C00-4FD3-8A0F-7D906120AEEC}" destId="{06BE9D63-9463-4FDD-B05B-D608BE2C86C9}" srcOrd="0" destOrd="0" presId="urn:microsoft.com/office/officeart/2005/8/layout/hList1"/>
    <dgm:cxn modelId="{7CDC0530-4910-4194-990D-F69EEB246E05}" type="presOf" srcId="{FD34FB2B-50A3-4951-9591-506242ECAB68}" destId="{06BE9D63-9463-4FDD-B05B-D608BE2C86C9}" srcOrd="0" destOrd="4" presId="urn:microsoft.com/office/officeart/2005/8/layout/hList1"/>
    <dgm:cxn modelId="{F7954532-50C6-431B-AC05-D40D08322114}" srcId="{BA92F416-2125-4216-A99C-3882E9590D88}" destId="{2F86C48B-677F-47F7-BFE1-44D4560C191C}" srcOrd="0" destOrd="0" parTransId="{D413D1D9-0CD6-45B0-8BD8-8CF13A8C7550}" sibTransId="{E463EC00-9B12-4D06-A24B-858DCC2782E8}"/>
    <dgm:cxn modelId="{49FDED3F-0946-4B4E-9370-6283439EC945}" type="presOf" srcId="{5E4F3CED-26EF-471B-A07C-525A59608E31}" destId="{D323E3AA-D71C-468E-92B8-F1C36C211C68}" srcOrd="0" destOrd="0" presId="urn:microsoft.com/office/officeart/2005/8/layout/hList1"/>
    <dgm:cxn modelId="{A66E1E5F-73B4-477E-9F6E-B8FA97AAEDB9}" type="presOf" srcId="{CF2754E0-1D9C-4268-8B46-630C7D7E210F}" destId="{4392E5AB-B5D1-4E81-A733-6B3EC228E21D}" srcOrd="0" destOrd="2" presId="urn:microsoft.com/office/officeart/2005/8/layout/hList1"/>
    <dgm:cxn modelId="{3936DE67-E9F8-4D5C-836C-17B3C5CD4D9F}" srcId="{5E4F3CED-26EF-471B-A07C-525A59608E31}" destId="{C7949AF4-CDF8-493F-B103-CAC485175947}" srcOrd="0" destOrd="0" parTransId="{326CCF34-FD01-4CAC-9AA9-BEC43EBFF9DB}" sibTransId="{42D9D216-0D5F-4F73-A538-89572A845E71}"/>
    <dgm:cxn modelId="{EE250B49-570D-46A3-B3D1-2FFFAE222B38}" type="presOf" srcId="{F5209360-885B-4765-BC4B-8F0849957E6B}" destId="{4392E5AB-B5D1-4E81-A733-6B3EC228E21D}" srcOrd="0" destOrd="0" presId="urn:microsoft.com/office/officeart/2005/8/layout/hList1"/>
    <dgm:cxn modelId="{DC58514E-DA49-43DC-BD38-D668E44F9120}" srcId="{BA92F416-2125-4216-A99C-3882E9590D88}" destId="{9FF518D0-A747-4FF1-81CD-6019CA3D907F}" srcOrd="1" destOrd="0" parTransId="{51C509C0-7DAF-45C4-89B8-18DF6AC60E94}" sibTransId="{C82FE340-549F-4C41-8FC0-51E3379F2942}"/>
    <dgm:cxn modelId="{004C6255-81DF-4C7B-8FE8-D105AB261BC1}" srcId="{5E4F3CED-26EF-471B-A07C-525A59608E31}" destId="{12AE807A-25D4-46F1-B2AD-4BBDCBA7F807}" srcOrd="1" destOrd="0" parTransId="{B7DC2130-998F-48FF-8ED5-5B4C9952C7BC}" sibTransId="{90B3BDB3-C8FC-4762-B4BA-3B444A23F755}"/>
    <dgm:cxn modelId="{0D75C176-7998-4140-9C42-13BD0CEB4FDA}" type="presOf" srcId="{D42623D3-042E-4128-809A-1B0447E552E8}" destId="{4392E5AB-B5D1-4E81-A733-6B3EC228E21D}" srcOrd="0" destOrd="1" presId="urn:microsoft.com/office/officeart/2005/8/layout/hList1"/>
    <dgm:cxn modelId="{A2C1D67E-F8CF-469F-BB9D-8DF2ED9AD110}" srcId="{12AE807A-25D4-46F1-B2AD-4BBDCBA7F807}" destId="{05ED2B72-A150-4092-8D48-B518F932B836}" srcOrd="3" destOrd="0" parTransId="{6BE2CBF0-51C6-4588-BA3A-7D5C1F5C9657}" sibTransId="{849F2EB5-BCAD-4EDC-B882-12A8028F1279}"/>
    <dgm:cxn modelId="{7B4098A4-075C-4B0E-AF42-D323E0AE8B58}" type="presOf" srcId="{0DACF13A-2B3A-4ABF-8930-F5B0A92355F5}" destId="{06BE9D63-9463-4FDD-B05B-D608BE2C86C9}" srcOrd="0" destOrd="1" presId="urn:microsoft.com/office/officeart/2005/8/layout/hList1"/>
    <dgm:cxn modelId="{29A9D1A9-9279-480C-8DEA-C77D88F9A734}" type="presOf" srcId="{BA92F416-2125-4216-A99C-3882E9590D88}" destId="{A28D1CD3-5724-4B1D-8A93-5CD995D24103}" srcOrd="0" destOrd="0" presId="urn:microsoft.com/office/officeart/2005/8/layout/hList1"/>
    <dgm:cxn modelId="{E042D9AB-3CFE-49F2-84E0-B73275378868}" srcId="{C7949AF4-CDF8-493F-B103-CAC485175947}" destId="{F5209360-885B-4765-BC4B-8F0849957E6B}" srcOrd="0" destOrd="0" parTransId="{FDACF1D3-06F0-4F10-96D8-1701D7E4D463}" sibTransId="{E88EB6FC-9C6B-4D3B-9195-7B6C9510E974}"/>
    <dgm:cxn modelId="{F28BA8AE-5055-4C64-8B5E-7C44BEAB1983}" type="presOf" srcId="{C7949AF4-CDF8-493F-B103-CAC485175947}" destId="{A61A67BC-73B7-47C3-A7AD-07512F5E9D7E}" srcOrd="0" destOrd="0" presId="urn:microsoft.com/office/officeart/2005/8/layout/hList1"/>
    <dgm:cxn modelId="{AA0D8BBA-2343-43C1-8A50-A826D10F67C6}" type="presOf" srcId="{2F86C48B-677F-47F7-BFE1-44D4560C191C}" destId="{47B70855-3FFB-481A-93CE-5F02DDA7605F}" srcOrd="0" destOrd="0" presId="urn:microsoft.com/office/officeart/2005/8/layout/hList1"/>
    <dgm:cxn modelId="{4C842BBC-04DC-47C5-8DC5-A6F63D12F56B}" srcId="{C7949AF4-CDF8-493F-B103-CAC485175947}" destId="{CF2754E0-1D9C-4268-8B46-630C7D7E210F}" srcOrd="2" destOrd="0" parTransId="{F4796DC7-A83A-4E52-B606-604396E80580}" sibTransId="{16FE6F01-41E9-49F2-8F62-3385E2B33D39}"/>
    <dgm:cxn modelId="{B4F88CBC-E8D7-427A-9EDB-6956E81C4D87}" srcId="{12AE807A-25D4-46F1-B2AD-4BBDCBA7F807}" destId="{9F49AE40-4652-45ED-BCFA-455888DD9732}" srcOrd="2" destOrd="0" parTransId="{F32C826D-D6A4-4E64-AA82-9E5A4DE3F6D4}" sibTransId="{ACFCE040-EFD9-4FD8-9BA8-37E3B9EAAC75}"/>
    <dgm:cxn modelId="{4DD93BC8-5BC8-4ED4-93E1-38C4882D80F7}" type="presOf" srcId="{9F49AE40-4652-45ED-BCFA-455888DD9732}" destId="{06BE9D63-9463-4FDD-B05B-D608BE2C86C9}" srcOrd="0" destOrd="2" presId="urn:microsoft.com/office/officeart/2005/8/layout/hList1"/>
    <dgm:cxn modelId="{AD7F7ACB-796E-4C8B-919B-21D529AF42C7}" type="presOf" srcId="{FC62DFF7-CF27-467B-B14B-6CD67842EACA}" destId="{47B70855-3FFB-481A-93CE-5F02DDA7605F}" srcOrd="0" destOrd="3" presId="urn:microsoft.com/office/officeart/2005/8/layout/hList1"/>
    <dgm:cxn modelId="{8B5065CC-8D4C-4F2A-A6C7-F4BD378FF3F8}" srcId="{12AE807A-25D4-46F1-B2AD-4BBDCBA7F807}" destId="{FD34FB2B-50A3-4951-9591-506242ECAB68}" srcOrd="4" destOrd="0" parTransId="{93E792B0-E764-43A5-B482-85A59B704A05}" sibTransId="{82DC3FE8-7E97-4290-93D0-67648B4A85F4}"/>
    <dgm:cxn modelId="{305695D6-6FD5-412B-95AC-CA7DA054BDF6}" srcId="{12AE807A-25D4-46F1-B2AD-4BBDCBA7F807}" destId="{67248BE7-9C00-4FD3-8A0F-7D906120AEEC}" srcOrd="0" destOrd="0" parTransId="{6F67BC98-7243-4674-88A7-7BCE61ADA0B0}" sibTransId="{8C26C8AE-85D0-475D-97EC-F981361B15DD}"/>
    <dgm:cxn modelId="{40F173DB-EDFC-46D2-9295-57569E4AFB2B}" type="presOf" srcId="{12EF0BDC-9BAE-4245-AA65-5420E9A16562}" destId="{47B70855-3FFB-481A-93CE-5F02DDA7605F}" srcOrd="0" destOrd="2" presId="urn:microsoft.com/office/officeart/2005/8/layout/hList1"/>
    <dgm:cxn modelId="{512E74EB-BDB1-4CBD-8778-4DB5BA80E720}" srcId="{5E4F3CED-26EF-471B-A07C-525A59608E31}" destId="{BA92F416-2125-4216-A99C-3882E9590D88}" srcOrd="2" destOrd="0" parTransId="{CC26B7E6-497D-4474-83F5-E8BCC83C7577}" sibTransId="{2679D19A-4761-41E0-B556-2FFC89D23CF5}"/>
    <dgm:cxn modelId="{D68D28EC-B0C1-4492-9429-04F4BC58CD43}" type="presOf" srcId="{05ED2B72-A150-4092-8D48-B518F932B836}" destId="{06BE9D63-9463-4FDD-B05B-D608BE2C86C9}" srcOrd="0" destOrd="3" presId="urn:microsoft.com/office/officeart/2005/8/layout/hList1"/>
    <dgm:cxn modelId="{F50994ED-E6F5-4E2D-A768-16A724D9FF7A}" srcId="{C7949AF4-CDF8-493F-B103-CAC485175947}" destId="{D42623D3-042E-4128-809A-1B0447E552E8}" srcOrd="1" destOrd="0" parTransId="{C22332E0-EDB7-438A-A486-8C9CCECEA275}" sibTransId="{16BD0034-D1B8-42A9-8E6C-FD9EE8077DD0}"/>
    <dgm:cxn modelId="{4251E0EE-D783-4149-BCB2-CCE008121C78}" srcId="{C7949AF4-CDF8-493F-B103-CAC485175947}" destId="{32C69B3C-4124-4D50-B41D-70F703AF893E}" srcOrd="3" destOrd="0" parTransId="{F054751F-C176-455D-8B6C-288C7C71308B}" sibTransId="{FED88FB9-A0C7-45DC-AE84-F4467DC79EAD}"/>
    <dgm:cxn modelId="{8C02C5F1-9F20-4D15-9201-A904F29C5B0F}" type="presOf" srcId="{9FF518D0-A747-4FF1-81CD-6019CA3D907F}" destId="{47B70855-3FFB-481A-93CE-5F02DDA7605F}" srcOrd="0" destOrd="1" presId="urn:microsoft.com/office/officeart/2005/8/layout/hList1"/>
    <dgm:cxn modelId="{1BA675F2-2F52-4D92-9FE0-CD89007A2A98}" srcId="{BA92F416-2125-4216-A99C-3882E9590D88}" destId="{12EF0BDC-9BAE-4245-AA65-5420E9A16562}" srcOrd="2" destOrd="0" parTransId="{E2686F2A-6098-4A68-9B59-6D402C17304F}" sibTransId="{4DCEB9AF-A75D-4BAF-9C38-E344AA90C901}"/>
    <dgm:cxn modelId="{71E8AEF2-8F4C-46F5-85A7-66D6944971CB}" type="presOf" srcId="{12AE807A-25D4-46F1-B2AD-4BBDCBA7F807}" destId="{942990F5-996B-4A31-B876-FDF5607FB751}" srcOrd="0" destOrd="0" presId="urn:microsoft.com/office/officeart/2005/8/layout/hList1"/>
    <dgm:cxn modelId="{93E60BF8-4BC6-4DE9-AC1A-0FBA9EC7604E}" srcId="{12AE807A-25D4-46F1-B2AD-4BBDCBA7F807}" destId="{0DACF13A-2B3A-4ABF-8930-F5B0A92355F5}" srcOrd="1" destOrd="0" parTransId="{E6E5F8CA-9654-4C34-8B35-793C6FAB33D9}" sibTransId="{12748CAD-93F2-4767-9CB0-58DAD1CDFCAD}"/>
    <dgm:cxn modelId="{1B38057E-28C0-49A7-A1C5-56F0D7754C81}" type="presParOf" srcId="{D323E3AA-D71C-468E-92B8-F1C36C211C68}" destId="{74C067A8-9F29-4377-B2CA-EFEEFA05F83C}" srcOrd="0" destOrd="0" presId="urn:microsoft.com/office/officeart/2005/8/layout/hList1"/>
    <dgm:cxn modelId="{B56B9933-16DE-4D80-A3C0-B8C903CB737B}" type="presParOf" srcId="{74C067A8-9F29-4377-B2CA-EFEEFA05F83C}" destId="{A61A67BC-73B7-47C3-A7AD-07512F5E9D7E}" srcOrd="0" destOrd="0" presId="urn:microsoft.com/office/officeart/2005/8/layout/hList1"/>
    <dgm:cxn modelId="{3F9A1736-B015-41A6-A821-FE5698DC6828}" type="presParOf" srcId="{74C067A8-9F29-4377-B2CA-EFEEFA05F83C}" destId="{4392E5AB-B5D1-4E81-A733-6B3EC228E21D}" srcOrd="1" destOrd="0" presId="urn:microsoft.com/office/officeart/2005/8/layout/hList1"/>
    <dgm:cxn modelId="{513A2616-38E9-42DE-92DD-D02EDC4894E3}" type="presParOf" srcId="{D323E3AA-D71C-468E-92B8-F1C36C211C68}" destId="{09E55AD6-A773-43A2-AD4C-9A071077ECA1}" srcOrd="1" destOrd="0" presId="urn:microsoft.com/office/officeart/2005/8/layout/hList1"/>
    <dgm:cxn modelId="{21F29276-F194-452B-A938-5C6FB5FDB22E}" type="presParOf" srcId="{D323E3AA-D71C-468E-92B8-F1C36C211C68}" destId="{9D10C12C-182E-421B-B313-388DA236B67C}" srcOrd="2" destOrd="0" presId="urn:microsoft.com/office/officeart/2005/8/layout/hList1"/>
    <dgm:cxn modelId="{FD856BCC-8F23-432F-B0B3-53E3869CB008}" type="presParOf" srcId="{9D10C12C-182E-421B-B313-388DA236B67C}" destId="{942990F5-996B-4A31-B876-FDF5607FB751}" srcOrd="0" destOrd="0" presId="urn:microsoft.com/office/officeart/2005/8/layout/hList1"/>
    <dgm:cxn modelId="{35A1D635-8418-450E-AD6F-4486E155C218}" type="presParOf" srcId="{9D10C12C-182E-421B-B313-388DA236B67C}" destId="{06BE9D63-9463-4FDD-B05B-D608BE2C86C9}" srcOrd="1" destOrd="0" presId="urn:microsoft.com/office/officeart/2005/8/layout/hList1"/>
    <dgm:cxn modelId="{5C0C693B-F163-4BCD-A4E2-1CF197D34356}" type="presParOf" srcId="{D323E3AA-D71C-468E-92B8-F1C36C211C68}" destId="{615D50F5-BB2F-46B0-B4F3-62606440C5D3}" srcOrd="3" destOrd="0" presId="urn:microsoft.com/office/officeart/2005/8/layout/hList1"/>
    <dgm:cxn modelId="{336070DE-2715-4E0B-BB7F-37C6BF69CBDB}" type="presParOf" srcId="{D323E3AA-D71C-468E-92B8-F1C36C211C68}" destId="{B6FA09D9-92C2-4252-ACA7-2DEB7D29233B}" srcOrd="4" destOrd="0" presId="urn:microsoft.com/office/officeart/2005/8/layout/hList1"/>
    <dgm:cxn modelId="{B1F93445-7CC2-4718-8B59-A34EE10977A2}" type="presParOf" srcId="{B6FA09D9-92C2-4252-ACA7-2DEB7D29233B}" destId="{A28D1CD3-5724-4B1D-8A93-5CD995D24103}" srcOrd="0" destOrd="0" presId="urn:microsoft.com/office/officeart/2005/8/layout/hList1"/>
    <dgm:cxn modelId="{98AC65EC-E5BC-4F2E-8F2F-848AFADCC273}" type="presParOf" srcId="{B6FA09D9-92C2-4252-ACA7-2DEB7D29233B}" destId="{47B70855-3FFB-481A-93CE-5F02DDA7605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1A67BC-73B7-47C3-A7AD-07512F5E9D7E}">
      <dsp:nvSpPr>
        <dsp:cNvPr id="0" name=""/>
        <dsp:cNvSpPr/>
      </dsp:nvSpPr>
      <dsp:spPr>
        <a:xfrm>
          <a:off x="3188" y="54320"/>
          <a:ext cx="3108684" cy="7011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Continuing Education</a:t>
          </a:r>
        </a:p>
      </dsp:txBody>
      <dsp:txXfrm>
        <a:off x="3188" y="54320"/>
        <a:ext cx="3108684" cy="701151"/>
      </dsp:txXfrm>
    </dsp:sp>
    <dsp:sp modelId="{4392E5AB-B5D1-4E81-A733-6B3EC228E21D}">
      <dsp:nvSpPr>
        <dsp:cNvPr id="0" name=""/>
        <dsp:cNvSpPr/>
      </dsp:nvSpPr>
      <dsp:spPr>
        <a:xfrm>
          <a:off x="46057" y="769752"/>
          <a:ext cx="3108684" cy="27890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Monthly Webinars</a:t>
          </a:r>
        </a:p>
        <a:p>
          <a:pPr marL="228600" lvl="1" indent="-228600" algn="l" defTabSz="889000">
            <a:lnSpc>
              <a:spcPct val="90000"/>
            </a:lnSpc>
            <a:spcBef>
              <a:spcPct val="0"/>
            </a:spcBef>
            <a:spcAft>
              <a:spcPct val="15000"/>
            </a:spcAft>
            <a:buChar char="•"/>
          </a:pPr>
          <a:r>
            <a:rPr lang="en-US" sz="2000" kern="1200" dirty="0"/>
            <a:t>Certificate in Public Leadership</a:t>
          </a:r>
        </a:p>
        <a:p>
          <a:pPr marL="228600" lvl="1" indent="-228600" algn="l" defTabSz="889000">
            <a:lnSpc>
              <a:spcPct val="90000"/>
            </a:lnSpc>
            <a:spcBef>
              <a:spcPct val="0"/>
            </a:spcBef>
            <a:spcAft>
              <a:spcPct val="15000"/>
            </a:spcAft>
            <a:buChar char="•"/>
          </a:pPr>
          <a:r>
            <a:rPr lang="en-US" sz="2000" kern="1200" dirty="0"/>
            <a:t>Certified Public Official Credentials</a:t>
          </a:r>
        </a:p>
        <a:p>
          <a:pPr marL="228600" lvl="1" indent="-228600" algn="l" defTabSz="889000">
            <a:lnSpc>
              <a:spcPct val="90000"/>
            </a:lnSpc>
            <a:spcBef>
              <a:spcPct val="0"/>
            </a:spcBef>
            <a:spcAft>
              <a:spcPct val="15000"/>
            </a:spcAft>
            <a:buChar char="•"/>
          </a:pPr>
          <a:endParaRPr lang="en-US" sz="2000" kern="1200" dirty="0"/>
        </a:p>
      </dsp:txBody>
      <dsp:txXfrm>
        <a:off x="46057" y="769752"/>
        <a:ext cx="3108684" cy="2789070"/>
      </dsp:txXfrm>
    </dsp:sp>
    <dsp:sp modelId="{942990F5-996B-4A31-B876-FDF5607FB751}">
      <dsp:nvSpPr>
        <dsp:cNvPr id="0" name=""/>
        <dsp:cNvSpPr/>
      </dsp:nvSpPr>
      <dsp:spPr>
        <a:xfrm>
          <a:off x="3547089" y="54320"/>
          <a:ext cx="3108684" cy="7011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Trending Technology</a:t>
          </a:r>
        </a:p>
      </dsp:txBody>
      <dsp:txXfrm>
        <a:off x="3547089" y="54320"/>
        <a:ext cx="3108684" cy="701151"/>
      </dsp:txXfrm>
    </dsp:sp>
    <dsp:sp modelId="{06BE9D63-9463-4FDD-B05B-D608BE2C86C9}">
      <dsp:nvSpPr>
        <dsp:cNvPr id="0" name=""/>
        <dsp:cNvSpPr/>
      </dsp:nvSpPr>
      <dsp:spPr>
        <a:xfrm>
          <a:off x="3547089" y="755472"/>
          <a:ext cx="3108684" cy="27890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Monthly </a:t>
          </a:r>
          <a:r>
            <a:rPr lang="en-US" sz="2000" kern="1200" dirty="0" err="1"/>
            <a:t>eNews</a:t>
          </a:r>
          <a:endParaRPr lang="en-US" sz="2000" kern="1200" dirty="0"/>
        </a:p>
        <a:p>
          <a:pPr marL="228600" lvl="1" indent="-228600" algn="l" defTabSz="889000">
            <a:lnSpc>
              <a:spcPct val="90000"/>
            </a:lnSpc>
            <a:spcBef>
              <a:spcPct val="0"/>
            </a:spcBef>
            <a:spcAft>
              <a:spcPct val="15000"/>
            </a:spcAft>
            <a:buChar char="•"/>
          </a:pPr>
          <a:r>
            <a:rPr lang="en-US" sz="2000" kern="1200" dirty="0" err="1"/>
            <a:t>iGo</a:t>
          </a:r>
          <a:r>
            <a:rPr lang="en-US" sz="2000" kern="1200" dirty="0"/>
            <a:t> App available in Apple and Android App Store</a:t>
          </a:r>
        </a:p>
        <a:p>
          <a:pPr marL="228600" lvl="1" indent="-228600" algn="l" defTabSz="889000">
            <a:lnSpc>
              <a:spcPct val="90000"/>
            </a:lnSpc>
            <a:spcBef>
              <a:spcPct val="0"/>
            </a:spcBef>
            <a:spcAft>
              <a:spcPct val="15000"/>
            </a:spcAft>
            <a:buChar char="•"/>
          </a:pPr>
          <a:r>
            <a:rPr lang="en-US" sz="2000" kern="1200" dirty="0"/>
            <a:t>Division –Specific</a:t>
          </a:r>
        </a:p>
        <a:p>
          <a:pPr marL="228600" lvl="1" indent="-228600" algn="l" defTabSz="889000">
            <a:lnSpc>
              <a:spcPct val="90000"/>
            </a:lnSpc>
            <a:spcBef>
              <a:spcPct val="0"/>
            </a:spcBef>
            <a:spcAft>
              <a:spcPct val="15000"/>
            </a:spcAft>
            <a:buChar char="•"/>
          </a:pPr>
          <a:r>
            <a:rPr lang="en-US" sz="2000" kern="1200" dirty="0"/>
            <a:t>Archived webinars</a:t>
          </a:r>
        </a:p>
        <a:p>
          <a:pPr marL="228600" lvl="1" indent="-228600" algn="l" defTabSz="889000">
            <a:lnSpc>
              <a:spcPct val="90000"/>
            </a:lnSpc>
            <a:spcBef>
              <a:spcPct val="0"/>
            </a:spcBef>
            <a:spcAft>
              <a:spcPct val="15000"/>
            </a:spcAft>
            <a:buChar char="•"/>
          </a:pPr>
          <a:r>
            <a:rPr lang="en-US" sz="2000" kern="1200" dirty="0"/>
            <a:t>Job Board</a:t>
          </a:r>
        </a:p>
      </dsp:txBody>
      <dsp:txXfrm>
        <a:off x="3547089" y="755472"/>
        <a:ext cx="3108684" cy="2789070"/>
      </dsp:txXfrm>
    </dsp:sp>
    <dsp:sp modelId="{A28D1CD3-5724-4B1D-8A93-5CD995D24103}">
      <dsp:nvSpPr>
        <dsp:cNvPr id="0" name=""/>
        <dsp:cNvSpPr/>
      </dsp:nvSpPr>
      <dsp:spPr>
        <a:xfrm>
          <a:off x="7090989" y="54320"/>
          <a:ext cx="3108684" cy="7011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Two Annual Conferences</a:t>
          </a:r>
          <a:br>
            <a:rPr lang="en-US" sz="2000" kern="1200" dirty="0"/>
          </a:br>
          <a:r>
            <a:rPr lang="en-US" sz="2000" kern="1200" dirty="0"/>
            <a:t>Mid-Winter &amp; Annual </a:t>
          </a:r>
        </a:p>
      </dsp:txBody>
      <dsp:txXfrm>
        <a:off x="7090989" y="54320"/>
        <a:ext cx="3108684" cy="701151"/>
      </dsp:txXfrm>
    </dsp:sp>
    <dsp:sp modelId="{47B70855-3FFB-481A-93CE-5F02DDA7605F}">
      <dsp:nvSpPr>
        <dsp:cNvPr id="0" name=""/>
        <dsp:cNvSpPr/>
      </dsp:nvSpPr>
      <dsp:spPr>
        <a:xfrm>
          <a:off x="7090989" y="755472"/>
          <a:ext cx="3108684" cy="278907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Innovative Educational Offerings</a:t>
          </a:r>
        </a:p>
        <a:p>
          <a:pPr marL="228600" lvl="1" indent="-228600" algn="l" defTabSz="889000">
            <a:lnSpc>
              <a:spcPct val="90000"/>
            </a:lnSpc>
            <a:spcBef>
              <a:spcPct val="0"/>
            </a:spcBef>
            <a:spcAft>
              <a:spcPct val="15000"/>
            </a:spcAft>
            <a:buChar char="•"/>
          </a:pPr>
          <a:r>
            <a:rPr lang="en-US" sz="2000" kern="1200" dirty="0"/>
            <a:t>Division- Specific and joint-division sessions</a:t>
          </a:r>
        </a:p>
        <a:p>
          <a:pPr marL="228600" lvl="1" indent="-228600" algn="l" defTabSz="889000">
            <a:lnSpc>
              <a:spcPct val="90000"/>
            </a:lnSpc>
            <a:spcBef>
              <a:spcPct val="0"/>
            </a:spcBef>
            <a:spcAft>
              <a:spcPct val="15000"/>
            </a:spcAft>
            <a:buChar char="•"/>
          </a:pPr>
          <a:r>
            <a:rPr lang="en-US" sz="2000" kern="1200" dirty="0"/>
            <a:t>Largest annual industry trade show</a:t>
          </a:r>
        </a:p>
        <a:p>
          <a:pPr marL="228600" lvl="1" indent="-228600" algn="l" defTabSz="889000">
            <a:lnSpc>
              <a:spcPct val="90000"/>
            </a:lnSpc>
            <a:spcBef>
              <a:spcPct val="0"/>
            </a:spcBef>
            <a:spcAft>
              <a:spcPct val="15000"/>
            </a:spcAft>
            <a:buChar char="•"/>
          </a:pPr>
          <a:r>
            <a:rPr lang="en-US" sz="2000" kern="1200" dirty="0"/>
            <a:t>Networking and information app availalble to attendees</a:t>
          </a:r>
        </a:p>
      </dsp:txBody>
      <dsp:txXfrm>
        <a:off x="7090989" y="755472"/>
        <a:ext cx="3108684" cy="278907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4905758D-7C20-43F4-855E-51C29DA3873E}" type="datetimeFigureOut">
              <a:rPr lang="en-US" smtClean="0"/>
              <a:t>1/9/2020</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7820962-16F1-4435-8EE0-467A8DC8D6A7}" type="slidenum">
              <a:rPr lang="en-US" smtClean="0"/>
              <a:t>‹#›</a:t>
            </a:fld>
            <a:endParaRPr lang="en-US"/>
          </a:p>
        </p:txBody>
      </p:sp>
    </p:spTree>
    <p:extLst>
      <p:ext uri="{BB962C8B-B14F-4D97-AF65-F5344CB8AC3E}">
        <p14:creationId xmlns:p14="http://schemas.microsoft.com/office/powerpoint/2010/main" val="298600920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1/9/2020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1/9/2020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destinationhotels.com/hotels-and-resorts/wild-dunes-resort" TargetMode="Externa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www.marriott.com/hotels/travel/nycst-sheraton-new-york-times-square-hotel/?scid=bb1a189a-fec3-4d19-a255-54ba596febe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89066"/>
            <a:ext cx="8991600" cy="1862356"/>
          </a:xfrm>
          <a:solidFill>
            <a:schemeClr val="accent4"/>
          </a:solidFill>
        </p:spPr>
        <p:txBody>
          <a:bodyPr/>
          <a:lstStyle/>
          <a:p>
            <a:r>
              <a:rPr lang="en-US" sz="4000" dirty="0"/>
              <a:t>Toni Pippins- Poole</a:t>
            </a:r>
            <a:br>
              <a:rPr lang="en-US" sz="4000" dirty="0"/>
            </a:br>
            <a:r>
              <a:rPr lang="en-US" sz="3600" dirty="0"/>
              <a:t>Dallas County Elections Administrator</a:t>
            </a:r>
            <a:endParaRPr lang="en-US" sz="4000" dirty="0"/>
          </a:p>
        </p:txBody>
      </p:sp>
      <p:sp>
        <p:nvSpPr>
          <p:cNvPr id="3" name="Subtitle 2"/>
          <p:cNvSpPr>
            <a:spLocks noGrp="1"/>
          </p:cNvSpPr>
          <p:nvPr>
            <p:ph type="subTitle" idx="1"/>
          </p:nvPr>
        </p:nvSpPr>
        <p:spPr>
          <a:xfrm>
            <a:off x="8991600" y="4729113"/>
            <a:ext cx="2944356" cy="1117687"/>
          </a:xfrm>
        </p:spPr>
        <p:txBody>
          <a:bodyPr/>
          <a:lstStyle/>
          <a:p>
            <a:r>
              <a:rPr lang="en-US" dirty="0"/>
              <a:t>January 10,2020  </a:t>
            </a:r>
            <a:br>
              <a:rPr lang="en-US" dirty="0"/>
            </a:br>
            <a:r>
              <a:rPr lang="en-US" dirty="0"/>
              <a:t>TAEA – </a:t>
            </a:r>
            <a:r>
              <a:rPr lang="en-US" dirty="0" err="1"/>
              <a:t>iGo</a:t>
            </a:r>
            <a:r>
              <a:rPr lang="en-US" dirty="0"/>
              <a:t> Presentation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7774" y="263524"/>
            <a:ext cx="3153276" cy="1997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388" y="2569845"/>
            <a:ext cx="1690112" cy="1781577"/>
          </a:xfrm>
          <a:prstGeom prst="rect">
            <a:avLst/>
          </a:prstGeom>
        </p:spPr>
      </p:pic>
      <p:sp>
        <p:nvSpPr>
          <p:cNvPr id="6" name="TextBox 5"/>
          <p:cNvSpPr txBox="1"/>
          <p:nvPr/>
        </p:nvSpPr>
        <p:spPr>
          <a:xfrm>
            <a:off x="393700" y="4935593"/>
            <a:ext cx="7620000" cy="954107"/>
          </a:xfrm>
          <a:prstGeom prst="rect">
            <a:avLst/>
          </a:prstGeom>
          <a:noFill/>
        </p:spPr>
        <p:txBody>
          <a:bodyPr wrap="square" rtlCol="0">
            <a:spAutoFit/>
          </a:bodyPr>
          <a:lstStyle/>
          <a:p>
            <a:r>
              <a:rPr lang="en-US" sz="2800" dirty="0"/>
              <a:t>Fostering excellence in public service through Education, Innovation and Networking.</a:t>
            </a:r>
          </a:p>
        </p:txBody>
      </p:sp>
    </p:spTree>
    <p:extLst>
      <p:ext uri="{BB962C8B-B14F-4D97-AF65-F5344CB8AC3E}">
        <p14:creationId xmlns:p14="http://schemas.microsoft.com/office/powerpoint/2010/main" val="2181179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mages of webin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188" y="4878032"/>
            <a:ext cx="3311526" cy="19799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609600"/>
            <a:ext cx="10439400" cy="1485936"/>
          </a:xfrm>
          <a:solidFill>
            <a:schemeClr val="accent4"/>
          </a:solidFill>
        </p:spPr>
        <p:txBody>
          <a:bodyPr>
            <a:normAutofit/>
          </a:bodyPr>
          <a:lstStyle/>
          <a:p>
            <a:r>
              <a:rPr lang="en-US" sz="7200" dirty="0"/>
              <a:t>WEBINARS</a:t>
            </a:r>
          </a:p>
        </p:txBody>
      </p:sp>
      <p:sp>
        <p:nvSpPr>
          <p:cNvPr id="3" name="Text Placeholder 2"/>
          <p:cNvSpPr>
            <a:spLocks noGrp="1"/>
          </p:cNvSpPr>
          <p:nvPr>
            <p:ph type="body" idx="1"/>
          </p:nvPr>
        </p:nvSpPr>
        <p:spPr>
          <a:xfrm>
            <a:off x="5033963" y="1078871"/>
            <a:ext cx="4651339" cy="693135"/>
          </a:xfrm>
        </p:spPr>
        <p:txBody>
          <a:bodyPr>
            <a:noAutofit/>
          </a:bodyPr>
          <a:lstStyle/>
          <a:p>
            <a:pPr algn="ctr"/>
            <a:r>
              <a:rPr lang="en-US" sz="3200" dirty="0"/>
              <a:t>Webinars – Continuing </a:t>
            </a:r>
            <a:br>
              <a:rPr lang="en-US" sz="3200" dirty="0"/>
            </a:br>
            <a:r>
              <a:rPr lang="en-US" sz="3200" dirty="0"/>
              <a:t>Education on Demand</a:t>
            </a:r>
          </a:p>
        </p:txBody>
      </p:sp>
      <p:sp>
        <p:nvSpPr>
          <p:cNvPr id="4" name="Content Placeholder 3"/>
          <p:cNvSpPr>
            <a:spLocks noGrp="1"/>
          </p:cNvSpPr>
          <p:nvPr>
            <p:ph sz="half" idx="2"/>
          </p:nvPr>
        </p:nvSpPr>
        <p:spPr>
          <a:xfrm>
            <a:off x="179121" y="2095536"/>
            <a:ext cx="10936554" cy="4245248"/>
          </a:xfrm>
        </p:spPr>
        <p:txBody>
          <a:bodyPr>
            <a:normAutofit/>
          </a:bodyPr>
          <a:lstStyle/>
          <a:p>
            <a:r>
              <a:rPr lang="en-US" sz="2800" dirty="0"/>
              <a:t>All archived webinars are Free for </a:t>
            </a:r>
            <a:r>
              <a:rPr lang="en-US" sz="2800" dirty="0" err="1"/>
              <a:t>iGo</a:t>
            </a:r>
            <a:r>
              <a:rPr lang="en-US" sz="2800" dirty="0"/>
              <a:t> members, Below are some webinar topics; </a:t>
            </a:r>
          </a:p>
          <a:p>
            <a:pPr lvl="1"/>
            <a:r>
              <a:rPr lang="en-US" sz="2400" dirty="0"/>
              <a:t>Working with Sister Agencies in Managing Technology initiatives</a:t>
            </a:r>
          </a:p>
          <a:p>
            <a:pPr lvl="1"/>
            <a:r>
              <a:rPr lang="en-US" sz="2400" dirty="0"/>
              <a:t>A Practical Application of How </a:t>
            </a:r>
            <a:r>
              <a:rPr lang="en-US" sz="2400" dirty="0" err="1"/>
              <a:t>Blockchain</a:t>
            </a:r>
            <a:r>
              <a:rPr lang="en-US" sz="2400" dirty="0"/>
              <a:t> is Impacting Local Government</a:t>
            </a:r>
          </a:p>
          <a:p>
            <a:pPr lvl="1"/>
            <a:r>
              <a:rPr lang="en-US" sz="2400" dirty="0"/>
              <a:t>Vote at Home Envelopes and Inserts: How to Design for Voters, Election Offices, and USPS</a:t>
            </a:r>
          </a:p>
          <a:p>
            <a:pPr lvl="1"/>
            <a:r>
              <a:rPr lang="en-US" sz="2400" dirty="0"/>
              <a:t>Writing your budget: How to Tell your office’s Money-Story</a:t>
            </a:r>
          </a:p>
          <a:p>
            <a:pPr lvl="1"/>
            <a:r>
              <a:rPr lang="en-US" sz="2400" dirty="0"/>
              <a:t>Government Audits: What are they and </a:t>
            </a:r>
            <a:br>
              <a:rPr lang="en-US" sz="2400" dirty="0"/>
            </a:br>
            <a:r>
              <a:rPr lang="en-US" sz="2400" dirty="0"/>
              <a:t>How Can They Help?</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Tree>
    <p:extLst>
      <p:ext uri="{BB962C8B-B14F-4D97-AF65-F5344CB8AC3E}">
        <p14:creationId xmlns:p14="http://schemas.microsoft.com/office/powerpoint/2010/main" val="394905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a:xfrm>
            <a:off x="382554" y="2712767"/>
            <a:ext cx="11707845" cy="3818661"/>
          </a:xfrm>
        </p:spPr>
        <p:txBody>
          <a:bodyPr>
            <a:normAutofit fontScale="85000" lnSpcReduction="20000"/>
          </a:bodyPr>
          <a:lstStyle/>
          <a:p>
            <a:pPr fontAlgn="base"/>
            <a:r>
              <a:rPr lang="en-US" sz="3300" dirty="0"/>
              <a:t>The new </a:t>
            </a:r>
            <a:r>
              <a:rPr lang="en-US" sz="3300" dirty="0" err="1"/>
              <a:t>iGO</a:t>
            </a:r>
            <a:r>
              <a:rPr lang="en-US" sz="3300" dirty="0"/>
              <a:t> Innovator Award will be awarded to individuals in the Elections, Recorders, Clerks and Treasurers division in honor of their unique achievements and best practices in their respective fields.</a:t>
            </a:r>
          </a:p>
          <a:p>
            <a:pPr fontAlgn="base"/>
            <a:r>
              <a:rPr lang="en-US" sz="3300" b="1" dirty="0"/>
              <a:t>Guidelines and Eligibility Requirements:</a:t>
            </a:r>
            <a:endParaRPr lang="en-US" sz="3300" dirty="0"/>
          </a:p>
          <a:p>
            <a:pPr fontAlgn="base"/>
            <a:r>
              <a:rPr lang="en-US" sz="3300" dirty="0"/>
              <a:t>The best practice must reflect the current level of service or program performed by your office.</a:t>
            </a:r>
          </a:p>
          <a:p>
            <a:pPr fontAlgn="base"/>
            <a:r>
              <a:rPr lang="en-US" sz="3300" dirty="0"/>
              <a:t>The service or program must be unique to your area.</a:t>
            </a:r>
          </a:p>
          <a:p>
            <a:pPr fontAlgn="base"/>
            <a:r>
              <a:rPr lang="en-US" sz="3300" dirty="0"/>
              <a:t>All submissions must be typed and consist of no more than 5 pages including any supplemental materials.</a:t>
            </a:r>
          </a:p>
          <a:p>
            <a:pPr fontAlgn="base"/>
            <a:r>
              <a:rPr lang="en-US" sz="3300" dirty="0"/>
              <a:t>Each office may submit no more than one application.</a:t>
            </a:r>
          </a:p>
          <a:p>
            <a:endParaRPr lang="en-US" dirty="0"/>
          </a:p>
        </p:txBody>
      </p:sp>
      <p:sp>
        <p:nvSpPr>
          <p:cNvPr id="7" name="Title 1"/>
          <p:cNvSpPr txBox="1">
            <a:spLocks/>
          </p:cNvSpPr>
          <p:nvPr/>
        </p:nvSpPr>
        <p:spPr>
          <a:xfrm>
            <a:off x="1" y="609600"/>
            <a:ext cx="10439400" cy="1485936"/>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7200" dirty="0"/>
              <a:t>AWARDS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3" name="Text Placeholder 2"/>
          <p:cNvSpPr>
            <a:spLocks noGrp="1"/>
          </p:cNvSpPr>
          <p:nvPr>
            <p:ph type="body" idx="1"/>
          </p:nvPr>
        </p:nvSpPr>
        <p:spPr>
          <a:xfrm>
            <a:off x="4293007" y="1093421"/>
            <a:ext cx="4472327" cy="518294"/>
          </a:xfrm>
          <a:ln>
            <a:noFill/>
          </a:ln>
        </p:spPr>
        <p:txBody>
          <a:bodyPr>
            <a:noAutofit/>
          </a:bodyPr>
          <a:lstStyle/>
          <a:p>
            <a:r>
              <a:rPr lang="en-US" sz="3200" dirty="0"/>
              <a:t>Innovator Award</a:t>
            </a:r>
          </a:p>
        </p:txBody>
      </p:sp>
    </p:spTree>
    <p:extLst>
      <p:ext uri="{BB962C8B-B14F-4D97-AF65-F5344CB8AC3E}">
        <p14:creationId xmlns:p14="http://schemas.microsoft.com/office/powerpoint/2010/main" val="1176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sz="quarter" idx="4"/>
          </p:nvPr>
        </p:nvSpPr>
        <p:spPr>
          <a:xfrm>
            <a:off x="466529" y="2425959"/>
            <a:ext cx="10394304" cy="4170784"/>
          </a:xfrm>
        </p:spPr>
        <p:txBody>
          <a:bodyPr>
            <a:normAutofit lnSpcReduction="10000"/>
          </a:bodyPr>
          <a:lstStyle/>
          <a:p>
            <a:pPr fontAlgn="base"/>
            <a:r>
              <a:rPr lang="en-US" dirty="0"/>
              <a:t>The International Association of Government Officials’ (</a:t>
            </a:r>
            <a:r>
              <a:rPr lang="en-US" dirty="0" err="1"/>
              <a:t>iGO</a:t>
            </a:r>
            <a:r>
              <a:rPr lang="en-US" dirty="0"/>
              <a:t>) Excellence in County Government Award was created to recognize an </a:t>
            </a:r>
            <a:r>
              <a:rPr lang="en-US" dirty="0" err="1"/>
              <a:t>iGO</a:t>
            </a:r>
            <a:r>
              <a:rPr lang="en-US" dirty="0"/>
              <a:t> member who  exemplifies leadership, provides excellence in his/her office and is of the highest integrity. Please nominate the person you feel is most deserving of this award.</a:t>
            </a:r>
          </a:p>
          <a:p>
            <a:pPr fontAlgn="base"/>
            <a:r>
              <a:rPr lang="en-US" b="1" dirty="0"/>
              <a:t>Guidelines and Eligibility Requirements:</a:t>
            </a:r>
            <a:endParaRPr lang="en-US" dirty="0"/>
          </a:p>
          <a:p>
            <a:pPr fontAlgn="base"/>
            <a:r>
              <a:rPr lang="en-US" dirty="0"/>
              <a:t>Has exemplified leadership, ingenuity, provided excellence in his/her office and is of the highest Integrity,</a:t>
            </a:r>
          </a:p>
          <a:p>
            <a:pPr fontAlgn="base"/>
            <a:r>
              <a:rPr lang="en-US" dirty="0"/>
              <a:t>Has been a member of a government officials association for at least five years,</a:t>
            </a:r>
          </a:p>
          <a:p>
            <a:pPr fontAlgn="base"/>
            <a:r>
              <a:rPr lang="en-US" dirty="0"/>
              <a:t>Has been active in attending </a:t>
            </a:r>
            <a:r>
              <a:rPr lang="en-US" dirty="0" err="1"/>
              <a:t>iGO’s</a:t>
            </a:r>
            <a:r>
              <a:rPr lang="en-US" dirty="0"/>
              <a:t> Annual Conferences.</a:t>
            </a:r>
          </a:p>
          <a:p>
            <a:endParaRPr lang="en-US" dirty="0"/>
          </a:p>
        </p:txBody>
      </p:sp>
      <p:sp>
        <p:nvSpPr>
          <p:cNvPr id="7" name="Title 1"/>
          <p:cNvSpPr txBox="1">
            <a:spLocks/>
          </p:cNvSpPr>
          <p:nvPr/>
        </p:nvSpPr>
        <p:spPr>
          <a:xfrm>
            <a:off x="1" y="609600"/>
            <a:ext cx="10439400" cy="1485936"/>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7200" dirty="0"/>
              <a:t>AWARDS -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ext Placeholder 4"/>
          <p:cNvSpPr>
            <a:spLocks noGrp="1"/>
          </p:cNvSpPr>
          <p:nvPr>
            <p:ph type="body" sz="quarter" idx="3"/>
          </p:nvPr>
        </p:nvSpPr>
        <p:spPr>
          <a:xfrm>
            <a:off x="4404049" y="1079930"/>
            <a:ext cx="4861247" cy="692076"/>
          </a:xfrm>
        </p:spPr>
        <p:txBody>
          <a:bodyPr>
            <a:normAutofit lnSpcReduction="10000"/>
          </a:bodyPr>
          <a:lstStyle/>
          <a:p>
            <a:pPr algn="ctr"/>
            <a:r>
              <a:rPr lang="en-US" dirty="0"/>
              <a:t>Excellence in County </a:t>
            </a:r>
            <a:br>
              <a:rPr lang="en-US" dirty="0"/>
            </a:br>
            <a:r>
              <a:rPr lang="en-US" dirty="0"/>
              <a:t>Government Award</a:t>
            </a:r>
          </a:p>
        </p:txBody>
      </p:sp>
    </p:spTree>
    <p:extLst>
      <p:ext uri="{BB962C8B-B14F-4D97-AF65-F5344CB8AC3E}">
        <p14:creationId xmlns:p14="http://schemas.microsoft.com/office/powerpoint/2010/main" val="351438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itle 1"/>
          <p:cNvSpPr txBox="1">
            <a:spLocks/>
          </p:cNvSpPr>
          <p:nvPr/>
        </p:nvSpPr>
        <p:spPr>
          <a:xfrm>
            <a:off x="1" y="609600"/>
            <a:ext cx="10439400" cy="1485936"/>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7200" dirty="0"/>
              <a:t>AWARDS -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ext Placeholder 4"/>
          <p:cNvSpPr>
            <a:spLocks noGrp="1"/>
          </p:cNvSpPr>
          <p:nvPr>
            <p:ph type="body" sz="quarter" idx="3"/>
          </p:nvPr>
        </p:nvSpPr>
        <p:spPr>
          <a:xfrm>
            <a:off x="4404049" y="1079930"/>
            <a:ext cx="4861247" cy="692076"/>
          </a:xfrm>
        </p:spPr>
        <p:txBody>
          <a:bodyPr>
            <a:normAutofit lnSpcReduction="10000"/>
          </a:bodyPr>
          <a:lstStyle/>
          <a:p>
            <a:pPr algn="ctr"/>
            <a:r>
              <a:rPr lang="en-US" dirty="0"/>
              <a:t>Excellence in County </a:t>
            </a:r>
            <a:br>
              <a:rPr lang="en-US" dirty="0"/>
            </a:br>
            <a:r>
              <a:rPr lang="en-US" dirty="0"/>
              <a:t>Government Award</a:t>
            </a:r>
          </a:p>
        </p:txBody>
      </p:sp>
      <p:pic>
        <p:nvPicPr>
          <p:cNvPr id="2050" name="Picture 2" descr="https://iaogo.org/wp-content/uploads/2019/08/CAH_2608-1030x6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12" y="2143196"/>
            <a:ext cx="6711756" cy="44766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427168" y="3349690"/>
            <a:ext cx="4478694" cy="1477328"/>
          </a:xfrm>
          <a:prstGeom prst="rect">
            <a:avLst/>
          </a:prstGeom>
          <a:noFill/>
        </p:spPr>
        <p:txBody>
          <a:bodyPr wrap="square" rtlCol="0">
            <a:spAutoFit/>
          </a:bodyPr>
          <a:lstStyle/>
          <a:p>
            <a:r>
              <a:rPr lang="en-US" sz="2400" dirty="0"/>
              <a:t>Michael Winn </a:t>
            </a:r>
            <a:br>
              <a:rPr lang="en-US" sz="2400" dirty="0"/>
            </a:br>
            <a:r>
              <a:rPr lang="en-US" sz="2400" dirty="0"/>
              <a:t>2019  Excellence in County </a:t>
            </a:r>
            <a:br>
              <a:rPr lang="en-US" sz="2400" dirty="0"/>
            </a:br>
            <a:r>
              <a:rPr lang="en-US" sz="2400" dirty="0"/>
              <a:t>Government Award Recipient</a:t>
            </a:r>
          </a:p>
          <a:p>
            <a:endParaRPr lang="en-US" dirty="0"/>
          </a:p>
        </p:txBody>
      </p:sp>
    </p:spTree>
    <p:extLst>
      <p:ext uri="{BB962C8B-B14F-4D97-AF65-F5344CB8AC3E}">
        <p14:creationId xmlns:p14="http://schemas.microsoft.com/office/powerpoint/2010/main" val="1510943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 y="609600"/>
            <a:ext cx="10439400" cy="1485936"/>
          </a:xfrm>
          <a:solidFill>
            <a:schemeClr val="accent4"/>
          </a:solidFill>
        </p:spPr>
        <p:txBody>
          <a:bodyPr>
            <a:normAutofit/>
          </a:bodyPr>
          <a:lstStyle/>
          <a:p>
            <a:r>
              <a:rPr lang="en-US" sz="7200" dirty="0" err="1"/>
              <a:t>iGO</a:t>
            </a:r>
            <a:r>
              <a:rPr lang="en-US" sz="7200" dirty="0"/>
              <a:t> at a Glance 2020</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00" y="2122390"/>
            <a:ext cx="4914551" cy="458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063" y="2122391"/>
            <a:ext cx="4957198" cy="458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Tree>
    <p:extLst>
      <p:ext uri="{BB962C8B-B14F-4D97-AF65-F5344CB8AC3E}">
        <p14:creationId xmlns:p14="http://schemas.microsoft.com/office/powerpoint/2010/main" val="3053650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900"/>
            <a:ext cx="10439399" cy="1384299"/>
          </a:xfrm>
          <a:solidFill>
            <a:schemeClr val="accent4"/>
          </a:solidFill>
        </p:spPr>
        <p:txBody>
          <a:bodyPr>
            <a:normAutofit/>
          </a:bodyPr>
          <a:lstStyle/>
          <a:p>
            <a:r>
              <a:rPr lang="en-US" sz="4400" dirty="0"/>
              <a:t>ANNUAL CONFERENCES</a:t>
            </a:r>
          </a:p>
        </p:txBody>
      </p:sp>
      <p:sp>
        <p:nvSpPr>
          <p:cNvPr id="3" name="Text Placeholder 2"/>
          <p:cNvSpPr>
            <a:spLocks noGrp="1"/>
          </p:cNvSpPr>
          <p:nvPr>
            <p:ph type="body" idx="1"/>
          </p:nvPr>
        </p:nvSpPr>
        <p:spPr>
          <a:xfrm>
            <a:off x="6037348" y="1981199"/>
            <a:ext cx="4472327" cy="693135"/>
          </a:xfrm>
        </p:spPr>
        <p:txBody>
          <a:bodyPr/>
          <a:lstStyle/>
          <a:p>
            <a:r>
              <a:rPr lang="en-US" u="sng" dirty="0"/>
              <a:t>Mid-Winter Conference</a:t>
            </a:r>
            <a:r>
              <a:rPr lang="en-US" dirty="0"/>
              <a:t>	</a:t>
            </a:r>
          </a:p>
        </p:txBody>
      </p:sp>
      <p:sp>
        <p:nvSpPr>
          <p:cNvPr id="4" name="Content Placeholder 3"/>
          <p:cNvSpPr>
            <a:spLocks noGrp="1"/>
          </p:cNvSpPr>
          <p:nvPr>
            <p:ph sz="half" idx="2"/>
          </p:nvPr>
        </p:nvSpPr>
        <p:spPr>
          <a:xfrm>
            <a:off x="5820154" y="2759885"/>
            <a:ext cx="5942988" cy="1705506"/>
          </a:xfrm>
        </p:spPr>
        <p:txBody>
          <a:bodyPr/>
          <a:lstStyle/>
          <a:p>
            <a:r>
              <a:rPr lang="en-US" dirty="0"/>
              <a:t>The Mid-Winter Conference also involves members in the organization’s development through its committees.</a:t>
            </a:r>
          </a:p>
          <a:p>
            <a:endParaRPr lang="en-US" dirty="0"/>
          </a:p>
        </p:txBody>
      </p:sp>
      <p:sp>
        <p:nvSpPr>
          <p:cNvPr id="5" name="Text Placeholder 4"/>
          <p:cNvSpPr>
            <a:spLocks noGrp="1"/>
          </p:cNvSpPr>
          <p:nvPr>
            <p:ph type="body" sz="quarter" idx="3"/>
          </p:nvPr>
        </p:nvSpPr>
        <p:spPr>
          <a:xfrm>
            <a:off x="6070452" y="3982508"/>
            <a:ext cx="4474028" cy="692076"/>
          </a:xfrm>
        </p:spPr>
        <p:txBody>
          <a:bodyPr/>
          <a:lstStyle/>
          <a:p>
            <a:r>
              <a:rPr lang="en-US" u="sng" dirty="0"/>
              <a:t>Annual Conference</a:t>
            </a:r>
          </a:p>
        </p:txBody>
      </p:sp>
      <p:sp>
        <p:nvSpPr>
          <p:cNvPr id="6" name="Content Placeholder 5"/>
          <p:cNvSpPr>
            <a:spLocks noGrp="1"/>
          </p:cNvSpPr>
          <p:nvPr>
            <p:ph sz="quarter" idx="4"/>
          </p:nvPr>
        </p:nvSpPr>
        <p:spPr>
          <a:xfrm>
            <a:off x="5820154" y="4803172"/>
            <a:ext cx="6379934" cy="2906179"/>
          </a:xfrm>
        </p:spPr>
        <p:txBody>
          <a:bodyPr>
            <a:normAutofit/>
          </a:bodyPr>
          <a:lstStyle/>
          <a:p>
            <a:r>
              <a:rPr lang="en-US" dirty="0"/>
              <a:t>The annual conference is held in the Summer and includes </a:t>
            </a:r>
            <a:r>
              <a:rPr lang="en-US" dirty="0" err="1"/>
              <a:t>iGo</a:t>
            </a:r>
            <a:r>
              <a:rPr lang="en-US" dirty="0"/>
              <a:t> Trade Show. The Trade Show allows Conference Attendees to interact with business partners to experience the latest technologies.</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5122" name="Picture 2" descr="https://iaogo.org/wp-content/uploads/2019/08/CAH_2313-1030x6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85" y="2079350"/>
            <a:ext cx="4141259" cy="2949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s://iaogo.org/wp-content/uploads/2019/08/CAH_2363-1030x6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294" y="3834882"/>
            <a:ext cx="4428711" cy="295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73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197"/>
            <a:ext cx="10452099" cy="1397000"/>
          </a:xfrm>
          <a:solidFill>
            <a:schemeClr val="accent4"/>
          </a:solidFill>
        </p:spPr>
        <p:txBody>
          <a:bodyPr>
            <a:normAutofit/>
          </a:bodyPr>
          <a:lstStyle/>
          <a:p>
            <a:r>
              <a:rPr lang="en-US" sz="4400" dirty="0"/>
              <a:t>GIVING BACK TO THE LOCAL COMMUNITY</a:t>
            </a:r>
          </a:p>
        </p:txBody>
      </p:sp>
      <p:sp>
        <p:nvSpPr>
          <p:cNvPr id="3" name="Text Placeholder 2"/>
          <p:cNvSpPr>
            <a:spLocks noGrp="1"/>
          </p:cNvSpPr>
          <p:nvPr>
            <p:ph idx="1"/>
          </p:nvPr>
        </p:nvSpPr>
        <p:spPr>
          <a:xfrm>
            <a:off x="294499" y="2413779"/>
            <a:ext cx="11546047" cy="3828402"/>
          </a:xfrm>
        </p:spPr>
        <p:txBody>
          <a:bodyPr>
            <a:normAutofit/>
          </a:bodyPr>
          <a:lstStyle/>
          <a:p>
            <a:r>
              <a:rPr lang="en-US" dirty="0"/>
              <a:t>Giving Back - During the Annual conference a Local Charity is selected for an </a:t>
            </a:r>
            <a:r>
              <a:rPr lang="en-US" dirty="0" err="1"/>
              <a:t>iGO</a:t>
            </a:r>
            <a:r>
              <a:rPr lang="en-US" dirty="0"/>
              <a:t> Donation and an Annual Blood Drive is also hosted by a local selected Blood Bank.</a:t>
            </a:r>
          </a:p>
          <a:p>
            <a:r>
              <a:rPr lang="en-US" dirty="0"/>
              <a:t>During the Annual conference 3 Scholarships are issued to </a:t>
            </a:r>
            <a:r>
              <a:rPr lang="en-US" dirty="0" err="1"/>
              <a:t>iGO</a:t>
            </a:r>
            <a:r>
              <a:rPr lang="en-US" dirty="0"/>
              <a:t> member’s child or grandchild for continuing education. </a:t>
            </a:r>
          </a:p>
          <a:p>
            <a:r>
              <a:rPr lang="en-US" dirty="0"/>
              <a:t>Trade Show consist of over 65 vendors ready to introduce you to the newest technology.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Tree>
    <p:extLst>
      <p:ext uri="{BB962C8B-B14F-4D97-AF65-F5344CB8AC3E}">
        <p14:creationId xmlns:p14="http://schemas.microsoft.com/office/powerpoint/2010/main" val="3300574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197"/>
            <a:ext cx="10452099" cy="1397000"/>
          </a:xfrm>
          <a:solidFill>
            <a:schemeClr val="accent4"/>
          </a:solidFill>
        </p:spPr>
        <p:txBody>
          <a:bodyPr>
            <a:normAutofit/>
          </a:bodyPr>
          <a:lstStyle/>
          <a:p>
            <a:r>
              <a:rPr lang="en-US" sz="4400" dirty="0"/>
              <a:t>GIVING BACK TO THE LOCAL COMMUNITY</a:t>
            </a:r>
          </a:p>
        </p:txBody>
      </p:sp>
      <p:sp>
        <p:nvSpPr>
          <p:cNvPr id="3" name="Text Placeholder 2"/>
          <p:cNvSpPr>
            <a:spLocks noGrp="1"/>
          </p:cNvSpPr>
          <p:nvPr>
            <p:ph idx="1"/>
          </p:nvPr>
        </p:nvSpPr>
        <p:spPr>
          <a:xfrm>
            <a:off x="275838" y="2124530"/>
            <a:ext cx="11546047" cy="1299805"/>
          </a:xfrm>
        </p:spPr>
        <p:txBody>
          <a:bodyPr>
            <a:normAutofit/>
          </a:bodyPr>
          <a:lstStyle/>
          <a:p>
            <a:r>
              <a:rPr lang="en-US" dirty="0"/>
              <a:t>During the Annual conference 3 Scholarships are issued to </a:t>
            </a:r>
            <a:r>
              <a:rPr lang="en-US" dirty="0" err="1"/>
              <a:t>iGO</a:t>
            </a:r>
            <a:r>
              <a:rPr lang="en-US" dirty="0"/>
              <a:t> member’s child or grandchild for continuing education. </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4098" name="Picture 2" descr="https://iaogo.org/wp-content/uploads/2019/08/CAH_2590-1030x6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374" y="2947763"/>
            <a:ext cx="5526768" cy="3686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4522" y="2855170"/>
            <a:ext cx="5239240" cy="2062103"/>
          </a:xfrm>
          <a:prstGeom prst="rect">
            <a:avLst/>
          </a:prstGeom>
          <a:noFill/>
        </p:spPr>
        <p:txBody>
          <a:bodyPr wrap="square" rtlCol="0">
            <a:spAutoFit/>
          </a:bodyPr>
          <a:lstStyle/>
          <a:p>
            <a:pPr algn="ctr"/>
            <a:r>
              <a:rPr lang="en-US" sz="3200" dirty="0"/>
              <a:t>Houston Marriott Marquis,</a:t>
            </a:r>
            <a:br>
              <a:rPr lang="en-US" sz="3200" dirty="0"/>
            </a:br>
            <a:r>
              <a:rPr lang="en-US" sz="3200" dirty="0"/>
              <a:t>Caleb Smith </a:t>
            </a:r>
          </a:p>
          <a:p>
            <a:pPr algn="ctr"/>
            <a:r>
              <a:rPr lang="en-US" sz="3200" dirty="0"/>
              <a:t>Received  2019</a:t>
            </a:r>
            <a:br>
              <a:rPr lang="en-US" sz="3200" dirty="0"/>
            </a:br>
            <a:r>
              <a:rPr lang="en-US" sz="3200" dirty="0"/>
              <a:t>Top Scholarship </a:t>
            </a:r>
          </a:p>
        </p:txBody>
      </p:sp>
      <p:sp>
        <p:nvSpPr>
          <p:cNvPr id="5" name="AutoShape 4" descr="Image result for marriott marquis hous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marriott marquis hous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marriott marquis houst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Image result for marriott marquis houst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descr="Image result for marriott marquis hous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680" y="4917273"/>
            <a:ext cx="3694923" cy="177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798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197"/>
            <a:ext cx="10452099" cy="1397000"/>
          </a:xfrm>
          <a:solidFill>
            <a:schemeClr val="accent4"/>
          </a:solidFill>
        </p:spPr>
        <p:txBody>
          <a:bodyPr>
            <a:normAutofit/>
          </a:bodyPr>
          <a:lstStyle/>
          <a:p>
            <a:r>
              <a:rPr lang="en-US" sz="4400" dirty="0"/>
              <a:t>ANNUAL BLOOD DRIVE</a:t>
            </a:r>
          </a:p>
        </p:txBody>
      </p:sp>
      <p:sp>
        <p:nvSpPr>
          <p:cNvPr id="3" name="Text Placeholder 2"/>
          <p:cNvSpPr>
            <a:spLocks noGrp="1"/>
          </p:cNvSpPr>
          <p:nvPr>
            <p:ph idx="1"/>
          </p:nvPr>
        </p:nvSpPr>
        <p:spPr>
          <a:xfrm>
            <a:off x="425129" y="2328634"/>
            <a:ext cx="6031655" cy="3708272"/>
          </a:xfrm>
        </p:spPr>
        <p:txBody>
          <a:bodyPr>
            <a:normAutofit/>
          </a:bodyPr>
          <a:lstStyle/>
          <a:p>
            <a:pPr fontAlgn="base"/>
            <a:r>
              <a:rPr lang="en-US" b="1" dirty="0"/>
              <a:t>ANNUAL BLOOD DRIVE: YOU GAVE THE GIFT OF LIFE!</a:t>
            </a:r>
          </a:p>
          <a:p>
            <a:pPr marL="0" indent="0" fontAlgn="base">
              <a:buNone/>
            </a:pPr>
            <a:endParaRPr lang="en-US" dirty="0"/>
          </a:p>
          <a:p>
            <a:pPr marL="0" indent="0" fontAlgn="base">
              <a:buNone/>
            </a:pPr>
            <a:endParaRPr lang="en-US" dirty="0"/>
          </a:p>
          <a:p>
            <a:pPr marL="0" indent="0" fontAlgn="base">
              <a:buNone/>
            </a:pPr>
            <a:r>
              <a:rPr lang="en-US" dirty="0"/>
              <a:t>In 2019 we had 17 successful donors give </a:t>
            </a:r>
            <a:br>
              <a:rPr lang="en-US" dirty="0"/>
            </a:br>
            <a:r>
              <a:rPr lang="en-US" dirty="0"/>
              <a:t>blood during the 2019 Annual Conference! </a:t>
            </a:r>
            <a:br>
              <a:rPr lang="en-US" dirty="0"/>
            </a:br>
            <a:r>
              <a:rPr lang="en-US" dirty="0"/>
              <a:t>That can save up to 54 lives!</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3074" name="Picture 2" descr="https://iaogo.org/wp-content/uploads/2017/08/5851-1030x6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630" y="3084730"/>
            <a:ext cx="5117215" cy="3428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5197"/>
            <a:ext cx="10452099" cy="1397000"/>
          </a:xfrm>
          <a:solidFill>
            <a:schemeClr val="accent4"/>
          </a:solidFill>
        </p:spPr>
        <p:txBody>
          <a:bodyPr>
            <a:normAutofit/>
          </a:bodyPr>
          <a:lstStyle/>
          <a:p>
            <a:r>
              <a:rPr lang="en-US" sz="4400" dirty="0"/>
              <a:t>ANNUAL CHARITY</a:t>
            </a:r>
          </a:p>
        </p:txBody>
      </p:sp>
      <p:sp>
        <p:nvSpPr>
          <p:cNvPr id="3" name="Text Placeholder 2"/>
          <p:cNvSpPr>
            <a:spLocks noGrp="1"/>
          </p:cNvSpPr>
          <p:nvPr>
            <p:ph idx="1"/>
          </p:nvPr>
        </p:nvSpPr>
        <p:spPr>
          <a:xfrm>
            <a:off x="188811" y="2208702"/>
            <a:ext cx="10391140" cy="2048261"/>
          </a:xfrm>
        </p:spPr>
        <p:txBody>
          <a:bodyPr>
            <a:normAutofit/>
          </a:bodyPr>
          <a:lstStyle/>
          <a:p>
            <a:pPr fontAlgn="base"/>
            <a:r>
              <a:rPr lang="en-US" sz="2000" dirty="0"/>
              <a:t>This year President Walker chose the </a:t>
            </a:r>
            <a:r>
              <a:rPr lang="en-US" sz="2000" b="1" dirty="0"/>
              <a:t>No Child Hungry</a:t>
            </a:r>
            <a:r>
              <a:rPr lang="en-US" sz="2000" dirty="0"/>
              <a:t> as our Charity for Conference and we raised </a:t>
            </a:r>
            <a:r>
              <a:rPr lang="en-US" sz="2000" b="1" dirty="0"/>
              <a:t>$7,250!</a:t>
            </a:r>
            <a:endParaRPr lang="en-US" sz="2000" dirty="0"/>
          </a:p>
          <a:p>
            <a:pPr fontAlgn="base"/>
            <a:r>
              <a:rPr lang="en-US" sz="2000" b="1" dirty="0"/>
              <a:t>We also packed over 36,000 meals</a:t>
            </a:r>
            <a:r>
              <a:rPr lang="en-US" sz="2000" dirty="0"/>
              <a:t> that offer the nutrition a child needs each day and contained 21 minerals and vitamins along with soy protein and rice.</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4098" name="Picture 2" descr="https://iaogo.org/wp-content/uploads/2019/08/CAH_2461-1030x6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8878" t="-1" b="-7271"/>
          <a:stretch/>
        </p:blipFill>
        <p:spPr bwMode="auto">
          <a:xfrm>
            <a:off x="6510828" y="3972873"/>
            <a:ext cx="3445022" cy="28397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s://iaogo.org/wp-content/uploads/2019/08/CAH_2451-1030x6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467" y="3876122"/>
            <a:ext cx="3435409" cy="2715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852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t>
            </a:r>
            <a:r>
              <a:rPr lang="en-US" dirty="0" err="1"/>
              <a:t>iGo</a:t>
            </a:r>
            <a:r>
              <a:rPr lang="en-US" dirty="0"/>
              <a:t>?</a:t>
            </a:r>
          </a:p>
        </p:txBody>
      </p:sp>
      <p:sp>
        <p:nvSpPr>
          <p:cNvPr id="3" name="Content Placeholder 2"/>
          <p:cNvSpPr>
            <a:spLocks noGrp="1"/>
          </p:cNvSpPr>
          <p:nvPr>
            <p:ph idx="1"/>
          </p:nvPr>
        </p:nvSpPr>
        <p:spPr>
          <a:xfrm>
            <a:off x="312446" y="2076107"/>
            <a:ext cx="11777954" cy="2030376"/>
          </a:xfrm>
        </p:spPr>
        <p:txBody>
          <a:bodyPr>
            <a:normAutofit/>
          </a:bodyPr>
          <a:lstStyle/>
          <a:p>
            <a:pPr marL="0" indent="0">
              <a:buNone/>
            </a:pPr>
            <a:r>
              <a:rPr lang="en-US" sz="2800" dirty="0"/>
              <a:t>In 2016, The National Association of County Recorders, Election Officials, and Clerks (NACRC) and the International Association of Clerks, Recorders, Election Officials, and Treasurers (IACREOT) merged to form the International Association of Government Officials (</a:t>
            </a:r>
            <a:r>
              <a:rPr lang="en-US" sz="2800" dirty="0" err="1"/>
              <a:t>iGO</a:t>
            </a:r>
            <a:r>
              <a:rPr lang="en-US" sz="28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itle 1"/>
          <p:cNvSpPr txBox="1">
            <a:spLocks/>
          </p:cNvSpPr>
          <p:nvPr/>
        </p:nvSpPr>
        <p:spPr>
          <a:xfrm>
            <a:off x="0" y="596900"/>
            <a:ext cx="10426699" cy="1384300"/>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7200" dirty="0"/>
              <a:t>History</a:t>
            </a:r>
          </a:p>
        </p:txBody>
      </p:sp>
      <p:pic>
        <p:nvPicPr>
          <p:cNvPr id="10242" name="Picture 2" descr="https://iaogo.org/wp-content/uploads/2017/08/5147_01-1030x689.jpg"/>
          <p:cNvPicPr>
            <a:picLocks noChangeAspect="1" noChangeArrowheads="1"/>
          </p:cNvPicPr>
          <p:nvPr/>
        </p:nvPicPr>
        <p:blipFill rotWithShape="1">
          <a:blip r:embed="rId3">
            <a:extLst>
              <a:ext uri="{28A0092B-C50C-407E-A947-70E740481C1C}">
                <a14:useLocalDpi xmlns:a14="http://schemas.microsoft.com/office/drawing/2010/main" val="0"/>
              </a:ext>
            </a:extLst>
          </a:blip>
          <a:srcRect t="28133" r="187" b="34640"/>
          <a:stretch/>
        </p:blipFill>
        <p:spPr bwMode="auto">
          <a:xfrm>
            <a:off x="1087571" y="3953479"/>
            <a:ext cx="9792417" cy="244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724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810" y="2401889"/>
            <a:ext cx="5587409" cy="1730925"/>
          </a:xfrm>
        </p:spPr>
        <p:txBody>
          <a:bodyPr>
            <a:noAutofit/>
          </a:bodyPr>
          <a:lstStyle/>
          <a:p>
            <a:pPr marL="0" indent="0" algn="ctr">
              <a:buNone/>
            </a:pPr>
            <a:r>
              <a:rPr lang="en-US" u="sng" dirty="0"/>
              <a:t>Mid Winter Conference</a:t>
            </a:r>
          </a:p>
          <a:p>
            <a:pPr marL="0" indent="0" algn="ctr">
              <a:buNone/>
            </a:pPr>
            <a:r>
              <a:rPr lang="en-US" dirty="0"/>
              <a:t>WILD DUNES ISLE OF PALMS </a:t>
            </a:r>
            <a:br>
              <a:rPr lang="en-US" dirty="0"/>
            </a:br>
            <a:r>
              <a:rPr lang="en-US" dirty="0"/>
              <a:t>SC JANUARY 24 – 30, 2020</a:t>
            </a:r>
          </a:p>
          <a:p>
            <a:pPr marL="0" indent="0" algn="ctr">
              <a:buNone/>
            </a:pPr>
            <a:r>
              <a:rPr lang="en-US" dirty="0"/>
              <a:t>Isle of Palms is located in Charleston County and a jewel in South Carolina’s Crown. Historic Charleston and </a:t>
            </a:r>
            <a:br>
              <a:rPr lang="en-US" dirty="0"/>
            </a:br>
            <a:r>
              <a:rPr lang="en-US" dirty="0"/>
              <a:t>Isle of Palms</a:t>
            </a:r>
          </a:p>
          <a:p>
            <a:pPr marL="0" indent="0" algn="ctr">
              <a:buNone/>
            </a:pPr>
            <a:r>
              <a:rPr lang="en-US" dirty="0">
                <a:hlinkClick r:id="rId2"/>
              </a:rPr>
              <a:t>https://www.destinationhotels.com/hotels-and-resorts/wild-dunes-resort</a:t>
            </a:r>
            <a:endParaRPr lang="en-US" dirty="0"/>
          </a:p>
          <a:p>
            <a:pPr marL="0" indent="0" algn="ctr">
              <a:buNone/>
            </a:pPr>
            <a:r>
              <a:rPr lang="en-US" dirty="0"/>
              <a:t>See You There!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itle 1"/>
          <p:cNvSpPr>
            <a:spLocks noGrp="1"/>
          </p:cNvSpPr>
          <p:nvPr>
            <p:ph type="title"/>
          </p:nvPr>
        </p:nvSpPr>
        <p:spPr>
          <a:xfrm>
            <a:off x="0" y="595197"/>
            <a:ext cx="10452099" cy="1397000"/>
          </a:xfrm>
          <a:solidFill>
            <a:schemeClr val="accent4"/>
          </a:solidFill>
        </p:spPr>
        <p:txBody>
          <a:bodyPr>
            <a:normAutofit/>
          </a:bodyPr>
          <a:lstStyle/>
          <a:p>
            <a:r>
              <a:rPr lang="en-US" sz="4400" dirty="0"/>
              <a:t>UPCOMING CONFERENCES - 2020</a:t>
            </a:r>
          </a:p>
        </p:txBody>
      </p:sp>
      <p:pic>
        <p:nvPicPr>
          <p:cNvPr id="2052" name="Picture 4" descr="Image result for wild dunes isle of palms 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51" y="1860066"/>
            <a:ext cx="5373917" cy="29825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d Dunes_Grand Pavilion_EveningSh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52" y="4544008"/>
            <a:ext cx="5373916" cy="212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952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itle 1"/>
          <p:cNvSpPr>
            <a:spLocks noGrp="1"/>
          </p:cNvSpPr>
          <p:nvPr>
            <p:ph type="title"/>
          </p:nvPr>
        </p:nvSpPr>
        <p:spPr>
          <a:xfrm>
            <a:off x="0" y="595197"/>
            <a:ext cx="10452099" cy="1397000"/>
          </a:xfrm>
          <a:solidFill>
            <a:schemeClr val="accent4"/>
          </a:solidFill>
        </p:spPr>
        <p:txBody>
          <a:bodyPr>
            <a:normAutofit/>
          </a:bodyPr>
          <a:lstStyle/>
          <a:p>
            <a:r>
              <a:rPr lang="en-US" sz="4400" dirty="0"/>
              <a:t>UPCOMING CONFERENCES - 2020</a:t>
            </a:r>
          </a:p>
        </p:txBody>
      </p:sp>
      <p:sp>
        <p:nvSpPr>
          <p:cNvPr id="2" name="Rectangle 1"/>
          <p:cNvSpPr/>
          <p:nvPr/>
        </p:nvSpPr>
        <p:spPr>
          <a:xfrm>
            <a:off x="373164" y="2326304"/>
            <a:ext cx="5943660" cy="2985433"/>
          </a:xfrm>
          <a:prstGeom prst="rect">
            <a:avLst/>
          </a:prstGeom>
        </p:spPr>
        <p:txBody>
          <a:bodyPr wrap="square">
            <a:spAutoFit/>
          </a:bodyPr>
          <a:lstStyle/>
          <a:p>
            <a:pPr algn="ctr" fontAlgn="base"/>
            <a:r>
              <a:rPr lang="en-US" sz="3200" b="1" dirty="0"/>
              <a:t>4</a:t>
            </a:r>
            <a:r>
              <a:rPr lang="en-US" sz="3200" b="1" baseline="30000" dirty="0"/>
              <a:t>th</a:t>
            </a:r>
            <a:r>
              <a:rPr lang="en-US" sz="3200" b="1" dirty="0"/>
              <a:t> Annual Conference</a:t>
            </a:r>
          </a:p>
          <a:p>
            <a:pPr algn="ctr" fontAlgn="base"/>
            <a:r>
              <a:rPr lang="en-US" sz="3200" b="1" dirty="0"/>
              <a:t>July 23 – July 30, 2020</a:t>
            </a:r>
            <a:endParaRPr lang="en-US" sz="3200" dirty="0"/>
          </a:p>
          <a:p>
            <a:pPr algn="ctr" fontAlgn="base"/>
            <a:r>
              <a:rPr lang="en-US" sz="2800" b="1" dirty="0"/>
              <a:t>Sheraton New York Times Square </a:t>
            </a:r>
            <a:br>
              <a:rPr lang="en-US" sz="3200" i="1" dirty="0"/>
            </a:br>
            <a:r>
              <a:rPr lang="en-US" sz="3200" i="1" dirty="0"/>
              <a:t>room rate $219.00++</a:t>
            </a:r>
            <a:endParaRPr lang="en-US" sz="3200" dirty="0"/>
          </a:p>
          <a:p>
            <a:pPr algn="ctr" fontAlgn="base"/>
            <a:r>
              <a:rPr lang="en-US" sz="3200" dirty="0"/>
              <a:t>811 7</a:t>
            </a:r>
            <a:r>
              <a:rPr lang="en-US" sz="3200" baseline="30000" dirty="0"/>
              <a:t>th</a:t>
            </a:r>
            <a:r>
              <a:rPr lang="en-US" sz="3200" dirty="0"/>
              <a:t> Avenue</a:t>
            </a:r>
            <a:br>
              <a:rPr lang="en-US" sz="3200" dirty="0"/>
            </a:br>
            <a:r>
              <a:rPr lang="en-US" sz="3200" dirty="0"/>
              <a:t>New York, NY  10019</a:t>
            </a:r>
          </a:p>
        </p:txBody>
      </p:sp>
      <p:pic>
        <p:nvPicPr>
          <p:cNvPr id="3076" name="Picture 4" descr="Image result for new york time squar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5543" y="4164253"/>
            <a:ext cx="4705674" cy="25621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3163" y="5464209"/>
            <a:ext cx="6288893" cy="923330"/>
          </a:xfrm>
          <a:prstGeom prst="rect">
            <a:avLst/>
          </a:prstGeom>
        </p:spPr>
        <p:txBody>
          <a:bodyPr wrap="square">
            <a:spAutoFit/>
          </a:bodyPr>
          <a:lstStyle/>
          <a:p>
            <a:r>
              <a:rPr lang="en-US" dirty="0">
                <a:hlinkClick r:id="rId4"/>
              </a:rPr>
              <a:t>https://www.marriott.com/hotels/travel/nycst-sheraton-new-york-times-square-hotel/?scid=bb1a189a-fec3-4d19-a255-54ba596febe2</a:t>
            </a:r>
            <a:endParaRPr lang="en-US" dirty="0"/>
          </a:p>
        </p:txBody>
      </p:sp>
      <p:pic>
        <p:nvPicPr>
          <p:cNvPr id="3080" name="Picture 8" descr="https://cache.marriott.com/marriottassets/marriott/NYCST/nycst-exterior-0228-hor-feat.jpg?interpolation=progressive-bilinear&amp;downsize=1180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5543" y="2062065"/>
            <a:ext cx="4705674" cy="1989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66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itle 1"/>
          <p:cNvSpPr>
            <a:spLocks noGrp="1"/>
          </p:cNvSpPr>
          <p:nvPr>
            <p:ph type="title"/>
          </p:nvPr>
        </p:nvSpPr>
        <p:spPr>
          <a:xfrm>
            <a:off x="0" y="595197"/>
            <a:ext cx="10452099" cy="1397000"/>
          </a:xfrm>
          <a:solidFill>
            <a:schemeClr val="accent4"/>
          </a:solidFill>
        </p:spPr>
        <p:txBody>
          <a:bodyPr>
            <a:normAutofit/>
          </a:bodyPr>
          <a:lstStyle/>
          <a:p>
            <a:r>
              <a:rPr lang="en-US" sz="4400" dirty="0"/>
              <a:t>UPCOMING CONFERENCES - 2021</a:t>
            </a:r>
          </a:p>
        </p:txBody>
      </p:sp>
      <p:sp>
        <p:nvSpPr>
          <p:cNvPr id="2" name="Rectangle 1"/>
          <p:cNvSpPr/>
          <p:nvPr/>
        </p:nvSpPr>
        <p:spPr>
          <a:xfrm>
            <a:off x="186550" y="2019304"/>
            <a:ext cx="6624795" cy="4031873"/>
          </a:xfrm>
          <a:prstGeom prst="rect">
            <a:avLst/>
          </a:prstGeom>
        </p:spPr>
        <p:txBody>
          <a:bodyPr wrap="square">
            <a:spAutoFit/>
          </a:bodyPr>
          <a:lstStyle/>
          <a:p>
            <a:pPr algn="ctr" fontAlgn="base"/>
            <a:r>
              <a:rPr lang="en-US" sz="3200" dirty="0" err="1"/>
              <a:t>iGO’s</a:t>
            </a:r>
            <a:r>
              <a:rPr lang="en-US" sz="3200" dirty="0"/>
              <a:t> Annual Conference will be in Palm Springs, CA, </a:t>
            </a:r>
            <a:br>
              <a:rPr lang="en-US" sz="3200" dirty="0"/>
            </a:br>
            <a:r>
              <a:rPr lang="en-US" sz="3200" dirty="0"/>
              <a:t>July 17-21, 2021</a:t>
            </a:r>
          </a:p>
          <a:p>
            <a:pPr algn="ctr" fontAlgn="base"/>
            <a:endParaRPr lang="en-US" sz="3200" dirty="0"/>
          </a:p>
          <a:p>
            <a:pPr algn="ctr" fontAlgn="base"/>
            <a:r>
              <a:rPr lang="en-US" sz="3200" dirty="0"/>
              <a:t>Hyatt Regency Indian Wells </a:t>
            </a:r>
            <a:br>
              <a:rPr lang="en-US" sz="3200" dirty="0"/>
            </a:br>
            <a:r>
              <a:rPr lang="en-US" sz="3200" dirty="0"/>
              <a:t>Resort And Spa</a:t>
            </a:r>
          </a:p>
          <a:p>
            <a:pPr algn="ctr" fontAlgn="base"/>
            <a:endParaRPr lang="en-US" sz="3200" dirty="0"/>
          </a:p>
          <a:p>
            <a:pPr algn="ctr" fontAlgn="base"/>
            <a:r>
              <a:rPr lang="en-US" sz="3200" dirty="0"/>
              <a:t>Hope To See You There!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865" y="2019304"/>
            <a:ext cx="3542860" cy="248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345" y="3983018"/>
            <a:ext cx="4798008" cy="26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218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fltVal val="0"/>
                                          </p:val>
                                        </p:tav>
                                        <p:tav tm="100000">
                                          <p:val>
                                            <p:strVal val="#ppt_w"/>
                                          </p:val>
                                        </p:tav>
                                      </p:tavLst>
                                    </p:anim>
                                    <p:anim calcmode="lin" valueType="num">
                                      <p:cBhvr>
                                        <p:cTn id="8" dur="1000" fill="hold"/>
                                        <p:tgtEl>
                                          <p:spTgt spid="4099"/>
                                        </p:tgtEl>
                                        <p:attrNameLst>
                                          <p:attrName>ppt_h</p:attrName>
                                        </p:attrNameLst>
                                      </p:cBhvr>
                                      <p:tavLst>
                                        <p:tav tm="0">
                                          <p:val>
                                            <p:fltVal val="0"/>
                                          </p:val>
                                        </p:tav>
                                        <p:tav tm="100000">
                                          <p:val>
                                            <p:strVal val="#ppt_h"/>
                                          </p:val>
                                        </p:tav>
                                      </p:tavLst>
                                    </p:anim>
                                    <p:anim calcmode="lin" valueType="num">
                                      <p:cBhvr>
                                        <p:cTn id="9" dur="1000" fill="hold"/>
                                        <p:tgtEl>
                                          <p:spTgt spid="4099"/>
                                        </p:tgtEl>
                                        <p:attrNameLst>
                                          <p:attrName>style.rotation</p:attrName>
                                        </p:attrNameLst>
                                      </p:cBhvr>
                                      <p:tavLst>
                                        <p:tav tm="0">
                                          <p:val>
                                            <p:fltVal val="90"/>
                                          </p:val>
                                        </p:tav>
                                        <p:tav tm="100000">
                                          <p:val>
                                            <p:fltVal val="0"/>
                                          </p:val>
                                        </p:tav>
                                      </p:tavLst>
                                    </p:anim>
                                    <p:animEffect transition="in" filter="fade">
                                      <p:cBhvr>
                                        <p:cTn id="10"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itle 1"/>
          <p:cNvSpPr>
            <a:spLocks noGrp="1"/>
          </p:cNvSpPr>
          <p:nvPr>
            <p:ph type="title"/>
          </p:nvPr>
        </p:nvSpPr>
        <p:spPr>
          <a:xfrm>
            <a:off x="0" y="595197"/>
            <a:ext cx="10452099" cy="1397000"/>
          </a:xfrm>
          <a:solidFill>
            <a:schemeClr val="accent4"/>
          </a:solidFill>
        </p:spPr>
        <p:txBody>
          <a:bodyPr>
            <a:normAutofit/>
          </a:bodyPr>
          <a:lstStyle/>
          <a:p>
            <a:r>
              <a:rPr lang="en-US" sz="4400" dirty="0"/>
              <a:t>TEXAS DELEGATES 2017</a:t>
            </a:r>
          </a:p>
        </p:txBody>
      </p:sp>
      <p:pic>
        <p:nvPicPr>
          <p:cNvPr id="5122" name="Picture 2" descr="https://iaogo.org/wp-content/uploads/2017/08/6240-1030x684.jpg"/>
          <p:cNvPicPr>
            <a:picLocks noChangeAspect="1" noChangeArrowheads="1"/>
          </p:cNvPicPr>
          <p:nvPr/>
        </p:nvPicPr>
        <p:blipFill rotWithShape="1">
          <a:blip r:embed="rId3">
            <a:extLst>
              <a:ext uri="{28A0092B-C50C-407E-A947-70E740481C1C}">
                <a14:useLocalDpi xmlns:a14="http://schemas.microsoft.com/office/drawing/2010/main" val="0"/>
              </a:ext>
            </a:extLst>
          </a:blip>
          <a:srcRect t="24845" b="11231"/>
          <a:stretch/>
        </p:blipFill>
        <p:spPr bwMode="auto">
          <a:xfrm>
            <a:off x="550506" y="2090057"/>
            <a:ext cx="10972800" cy="451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329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5" name="Title 1"/>
          <p:cNvSpPr>
            <a:spLocks noGrp="1"/>
          </p:cNvSpPr>
          <p:nvPr>
            <p:ph type="title"/>
          </p:nvPr>
        </p:nvSpPr>
        <p:spPr>
          <a:xfrm>
            <a:off x="0" y="595197"/>
            <a:ext cx="10452099" cy="1397000"/>
          </a:xfrm>
          <a:solidFill>
            <a:schemeClr val="accent4"/>
          </a:solidFill>
        </p:spPr>
        <p:txBody>
          <a:bodyPr>
            <a:normAutofit/>
          </a:bodyPr>
          <a:lstStyle/>
          <a:p>
            <a:r>
              <a:rPr lang="en-US" sz="4400" dirty="0"/>
              <a:t>OTHER TEXAS DELEGATES</a:t>
            </a:r>
          </a:p>
        </p:txBody>
      </p:sp>
      <p:pic>
        <p:nvPicPr>
          <p:cNvPr id="6146" name="Picture 2" descr="https://iaogo.org/wp-content/uploads/2017/08/6242-1030x684.jpg"/>
          <p:cNvPicPr>
            <a:picLocks noChangeAspect="1" noChangeArrowheads="1"/>
          </p:cNvPicPr>
          <p:nvPr/>
        </p:nvPicPr>
        <p:blipFill rotWithShape="1">
          <a:blip r:embed="rId3">
            <a:extLst>
              <a:ext uri="{28A0092B-C50C-407E-A947-70E740481C1C}">
                <a14:useLocalDpi xmlns:a14="http://schemas.microsoft.com/office/drawing/2010/main" val="0"/>
              </a:ext>
            </a:extLst>
          </a:blip>
          <a:srcRect l="21043" r="27867" b="3402"/>
          <a:stretch/>
        </p:blipFill>
        <p:spPr bwMode="auto">
          <a:xfrm>
            <a:off x="457200" y="2146847"/>
            <a:ext cx="2771192" cy="34795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aogo.org/wp-content/uploads/2017/08/6044-1030x6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3592" y="2249483"/>
            <a:ext cx="5458408" cy="362480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iaogo.org/wp-content/uploads/2017/08/6265-1030x684.jpg"/>
          <p:cNvPicPr>
            <a:picLocks noChangeAspect="1" noChangeArrowheads="1"/>
          </p:cNvPicPr>
          <p:nvPr/>
        </p:nvPicPr>
        <p:blipFill rotWithShape="1">
          <a:blip r:embed="rId5">
            <a:extLst>
              <a:ext uri="{28A0092B-C50C-407E-A947-70E740481C1C}">
                <a14:useLocalDpi xmlns:a14="http://schemas.microsoft.com/office/drawing/2010/main" val="0"/>
              </a:ext>
            </a:extLst>
          </a:blip>
          <a:srcRect l="11133" r="7271" b="18682"/>
          <a:stretch/>
        </p:blipFill>
        <p:spPr bwMode="auto">
          <a:xfrm>
            <a:off x="2817845" y="3519501"/>
            <a:ext cx="4395940" cy="290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492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 TODAY</a:t>
            </a:r>
          </a:p>
        </p:txBody>
      </p:sp>
      <p:sp>
        <p:nvSpPr>
          <p:cNvPr id="3" name="Content Placeholder 2"/>
          <p:cNvSpPr>
            <a:spLocks noGrp="1"/>
          </p:cNvSpPr>
          <p:nvPr>
            <p:ph idx="1"/>
          </p:nvPr>
        </p:nvSpPr>
        <p:spPr>
          <a:xfrm>
            <a:off x="680321" y="2150228"/>
            <a:ext cx="9613861" cy="1071563"/>
          </a:xfrm>
        </p:spPr>
        <p:txBody>
          <a:bodyPr>
            <a:normAutofit/>
          </a:bodyPr>
          <a:lstStyle/>
          <a:p>
            <a:r>
              <a:rPr lang="en-US" sz="3200" dirty="0"/>
              <a:t>Pick up an information Handout and fill out the new Membership Application.</a:t>
            </a:r>
          </a:p>
        </p:txBody>
      </p:sp>
      <p:sp>
        <p:nvSpPr>
          <p:cNvPr id="4" name="Title 1"/>
          <p:cNvSpPr txBox="1">
            <a:spLocks/>
          </p:cNvSpPr>
          <p:nvPr/>
        </p:nvSpPr>
        <p:spPr>
          <a:xfrm>
            <a:off x="0" y="595197"/>
            <a:ext cx="10452099" cy="1397000"/>
          </a:xfrm>
          <a:prstGeom prst="rect">
            <a:avLst/>
          </a:prstGeom>
          <a:solidFill>
            <a:schemeClr val="accent4"/>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6000" dirty="0"/>
              <a:t>Why Wait, JOIN TODAY!</a:t>
            </a:r>
          </a:p>
        </p:txBody>
      </p:sp>
      <p:pic>
        <p:nvPicPr>
          <p:cNvPr id="5" name="Picture 4"/>
          <p:cNvPicPr>
            <a:picLocks noChangeAspect="1"/>
          </p:cNvPicPr>
          <p:nvPr/>
        </p:nvPicPr>
        <p:blipFill>
          <a:blip r:embed="rId2"/>
          <a:stretch>
            <a:fillRect/>
          </a:stretch>
        </p:blipFill>
        <p:spPr>
          <a:xfrm>
            <a:off x="7244693" y="3221791"/>
            <a:ext cx="4299607" cy="3271837"/>
          </a:xfrm>
          <a:prstGeom prst="rect">
            <a:avLst/>
          </a:prstGeom>
        </p:spPr>
      </p:pic>
      <p:sp>
        <p:nvSpPr>
          <p:cNvPr id="6" name="TextBox 5"/>
          <p:cNvSpPr txBox="1"/>
          <p:nvPr/>
        </p:nvSpPr>
        <p:spPr>
          <a:xfrm>
            <a:off x="808908" y="3554760"/>
            <a:ext cx="6277692" cy="2800767"/>
          </a:xfrm>
          <a:prstGeom prst="rect">
            <a:avLst/>
          </a:prstGeom>
          <a:noFill/>
        </p:spPr>
        <p:txBody>
          <a:bodyPr wrap="square" rtlCol="0">
            <a:spAutoFit/>
          </a:bodyPr>
          <a:lstStyle/>
          <a:p>
            <a:pPr algn="ctr"/>
            <a:r>
              <a:rPr lang="en-US" sz="3200" dirty="0"/>
              <a:t>Thank you for your attention!</a:t>
            </a:r>
          </a:p>
          <a:p>
            <a:pPr algn="ctr"/>
            <a:r>
              <a:rPr lang="en-US" sz="3200" dirty="0"/>
              <a:t>Toni Pippins – Poole</a:t>
            </a:r>
            <a:br>
              <a:rPr lang="en-US" sz="3200" dirty="0"/>
            </a:br>
            <a:endParaRPr lang="en-US" sz="3200" dirty="0"/>
          </a:p>
          <a:p>
            <a:pPr algn="ctr"/>
            <a:r>
              <a:rPr lang="en-US" sz="3200" u="sng" dirty="0"/>
              <a:t>For More Information Visit</a:t>
            </a:r>
          </a:p>
          <a:p>
            <a:pPr algn="ctr"/>
            <a:r>
              <a:rPr lang="en-US" sz="4800" dirty="0"/>
              <a:t>https://iaogo.org/</a:t>
            </a:r>
          </a:p>
        </p:txBody>
      </p:sp>
    </p:spTree>
    <p:extLst>
      <p:ext uri="{BB962C8B-B14F-4D97-AF65-F5344CB8AC3E}">
        <p14:creationId xmlns:p14="http://schemas.microsoft.com/office/powerpoint/2010/main" val="20043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900"/>
            <a:ext cx="10426699" cy="1384300"/>
          </a:xfrm>
          <a:solidFill>
            <a:schemeClr val="accent4"/>
          </a:solidFill>
        </p:spPr>
        <p:txBody>
          <a:bodyPr>
            <a:normAutofit/>
          </a:bodyPr>
          <a:lstStyle/>
          <a:p>
            <a:r>
              <a:rPr lang="en-US" sz="7200" dirty="0"/>
              <a:t>Mission &amp; Vision</a:t>
            </a:r>
          </a:p>
        </p:txBody>
      </p:sp>
      <p:sp>
        <p:nvSpPr>
          <p:cNvPr id="3" name="Content Placeholder 2"/>
          <p:cNvSpPr>
            <a:spLocks noGrp="1"/>
          </p:cNvSpPr>
          <p:nvPr>
            <p:ph idx="1"/>
          </p:nvPr>
        </p:nvSpPr>
        <p:spPr>
          <a:xfrm>
            <a:off x="431800" y="2146300"/>
            <a:ext cx="10972799" cy="4546600"/>
          </a:xfrm>
        </p:spPr>
        <p:txBody>
          <a:bodyPr>
            <a:normAutofit/>
          </a:bodyPr>
          <a:lstStyle/>
          <a:p>
            <a:pPr marL="0" indent="0">
              <a:buNone/>
            </a:pPr>
            <a:r>
              <a:rPr lang="en-US" dirty="0"/>
              <a:t>Equipping Clerks, Election Officials, Recorders and Treasurers with professional training and leadership development through;</a:t>
            </a:r>
          </a:p>
          <a:p>
            <a:r>
              <a:rPr lang="en-US" dirty="0"/>
              <a:t>Industry specific education</a:t>
            </a:r>
          </a:p>
          <a:p>
            <a:r>
              <a:rPr lang="en-US" dirty="0"/>
              <a:t>An accredited Certification Program</a:t>
            </a:r>
          </a:p>
          <a:p>
            <a:r>
              <a:rPr lang="en-US" dirty="0"/>
              <a:t>Emerging technology trends</a:t>
            </a:r>
          </a:p>
          <a:p>
            <a:r>
              <a:rPr lang="en-US" dirty="0"/>
              <a:t>Principles of ethics in public service</a:t>
            </a:r>
          </a:p>
          <a:p>
            <a:r>
              <a:rPr lang="en-US" dirty="0"/>
              <a:t>Alliances with business partners</a:t>
            </a:r>
          </a:p>
          <a:p>
            <a:r>
              <a:rPr lang="en-US" dirty="0"/>
              <a:t>Legislative awareness</a:t>
            </a:r>
          </a:p>
          <a:p>
            <a:r>
              <a:rPr lang="en-US" dirty="0"/>
              <a:t>The largest trade show in the industry</a:t>
            </a:r>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6" name="Picture 2" descr="https://iaogo.org/wp-content/uploads/2019/08/CAH_2268-1030x687.jpg"/>
          <p:cNvPicPr>
            <a:picLocks noChangeAspect="1" noChangeArrowheads="1"/>
          </p:cNvPicPr>
          <p:nvPr/>
        </p:nvPicPr>
        <p:blipFill rotWithShape="1">
          <a:blip r:embed="rId3">
            <a:extLst>
              <a:ext uri="{28A0092B-C50C-407E-A947-70E740481C1C}">
                <a14:useLocalDpi xmlns:a14="http://schemas.microsoft.com/office/drawing/2010/main" val="0"/>
              </a:ext>
            </a:extLst>
          </a:blip>
          <a:srcRect r="5879" b="14850"/>
          <a:stretch/>
        </p:blipFill>
        <p:spPr bwMode="auto">
          <a:xfrm>
            <a:off x="6273695" y="2844800"/>
            <a:ext cx="5816705" cy="36798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23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6900"/>
            <a:ext cx="10426699" cy="1384300"/>
          </a:xfrm>
          <a:solidFill>
            <a:schemeClr val="accent4"/>
          </a:solidFill>
        </p:spPr>
        <p:txBody>
          <a:bodyPr>
            <a:normAutofit/>
          </a:bodyPr>
          <a:lstStyle/>
          <a:p>
            <a:r>
              <a:rPr lang="en-US" sz="7200" dirty="0"/>
              <a:t>Mission &amp; Vision</a:t>
            </a:r>
          </a:p>
        </p:txBody>
      </p:sp>
      <p:sp>
        <p:nvSpPr>
          <p:cNvPr id="3" name="Content Placeholder 2"/>
          <p:cNvSpPr>
            <a:spLocks noGrp="1"/>
          </p:cNvSpPr>
          <p:nvPr>
            <p:ph idx="1"/>
          </p:nvPr>
        </p:nvSpPr>
        <p:spPr>
          <a:xfrm>
            <a:off x="592291" y="2444749"/>
            <a:ext cx="5232400" cy="2184400"/>
          </a:xfrm>
        </p:spPr>
        <p:txBody>
          <a:bodyPr>
            <a:normAutofit/>
          </a:bodyPr>
          <a:lstStyle/>
          <a:p>
            <a:r>
              <a:rPr lang="en-US" sz="3200" dirty="0"/>
              <a:t> 711 Members</a:t>
            </a:r>
          </a:p>
          <a:p>
            <a:r>
              <a:rPr lang="en-US" sz="3200" dirty="0"/>
              <a:t> 49 States Represented</a:t>
            </a:r>
          </a:p>
          <a:p>
            <a:r>
              <a:rPr lang="en-US" sz="3200" dirty="0"/>
              <a:t> 5 Countries Represented</a:t>
            </a:r>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0820" y="2135060"/>
            <a:ext cx="2482086" cy="2503022"/>
          </a:xfrm>
          <a:prstGeom prst="rect">
            <a:avLst/>
          </a:prstGeom>
          <a:ln>
            <a:noFill/>
          </a:ln>
          <a:effectLst>
            <a:softEdge rad="112500"/>
          </a:effectLst>
        </p:spPr>
      </p:pic>
      <p:pic>
        <p:nvPicPr>
          <p:cNvPr id="7174" name="Picture 6" descr="https://iaogo.org/wp-content/uploads/2017/08/5191-1030x684.jpg"/>
          <p:cNvPicPr>
            <a:picLocks noChangeAspect="1" noChangeArrowheads="1"/>
          </p:cNvPicPr>
          <p:nvPr/>
        </p:nvPicPr>
        <p:blipFill rotWithShape="1">
          <a:blip r:embed="rId4">
            <a:extLst>
              <a:ext uri="{28A0092B-C50C-407E-A947-70E740481C1C}">
                <a14:useLocalDpi xmlns:a14="http://schemas.microsoft.com/office/drawing/2010/main" val="0"/>
              </a:ext>
            </a:extLst>
          </a:blip>
          <a:srcRect l="28561" t="6505" r="23090" b="-366"/>
          <a:stretch/>
        </p:blipFill>
        <p:spPr bwMode="auto">
          <a:xfrm>
            <a:off x="5851766" y="4377342"/>
            <a:ext cx="2471140" cy="2193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https://iaogo.org/wp-content/uploads/2017/08/5267-1030x6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9938" y="4532825"/>
            <a:ext cx="3711583" cy="2096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https://iaogo.org/wp-content/uploads/2019/08/CAH_1778-1030x6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2906" y="2155475"/>
            <a:ext cx="3657600" cy="237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19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571500"/>
            <a:ext cx="10490199" cy="1409700"/>
          </a:xfrm>
          <a:solidFill>
            <a:schemeClr val="accent4"/>
          </a:solidFill>
        </p:spPr>
        <p:txBody>
          <a:bodyPr>
            <a:normAutofit/>
          </a:bodyPr>
          <a:lstStyle/>
          <a:p>
            <a:r>
              <a:rPr lang="en-US" dirty="0"/>
              <a:t>Membership Benefits, Member Resources</a:t>
            </a:r>
            <a:br>
              <a:rPr lang="en-US" dirty="0"/>
            </a:br>
            <a:r>
              <a:rPr lang="en-US" sz="2700" dirty="0"/>
              <a:t>Continued Professional Development &amp;</a:t>
            </a:r>
            <a:br>
              <a:rPr lang="en-US" sz="2700" dirty="0"/>
            </a:br>
            <a:r>
              <a:rPr lang="en-US" sz="2700" dirty="0"/>
              <a:t>Networking Opportunities</a:t>
            </a: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067439927"/>
              </p:ext>
            </p:extLst>
          </p:nvPr>
        </p:nvGraphicFramePr>
        <p:xfrm>
          <a:off x="681037" y="2122487"/>
          <a:ext cx="10202863"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Tree>
    <p:extLst>
      <p:ext uri="{BB962C8B-B14F-4D97-AF65-F5344CB8AC3E}">
        <p14:creationId xmlns:p14="http://schemas.microsoft.com/office/powerpoint/2010/main" val="105297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96900"/>
            <a:ext cx="10452099" cy="1485900"/>
          </a:xfrm>
          <a:solidFill>
            <a:schemeClr val="accent4"/>
          </a:solidFill>
        </p:spPr>
        <p:txBody>
          <a:bodyPr>
            <a:normAutofit/>
          </a:bodyPr>
          <a:lstStyle/>
          <a:p>
            <a:r>
              <a:rPr lang="en-US" sz="7200" dirty="0"/>
              <a:t>Member Benefits</a:t>
            </a:r>
          </a:p>
        </p:txBody>
      </p:sp>
      <p:sp>
        <p:nvSpPr>
          <p:cNvPr id="5" name="Text Placeholder 4"/>
          <p:cNvSpPr>
            <a:spLocks noGrp="1"/>
          </p:cNvSpPr>
          <p:nvPr>
            <p:ph type="body" idx="1"/>
          </p:nvPr>
        </p:nvSpPr>
        <p:spPr>
          <a:xfrm>
            <a:off x="3259100" y="1993832"/>
            <a:ext cx="4472327" cy="693135"/>
          </a:xfrm>
        </p:spPr>
        <p:txBody>
          <a:bodyPr>
            <a:normAutofit/>
          </a:bodyPr>
          <a:lstStyle/>
          <a:p>
            <a:pPr algn="ctr"/>
            <a:r>
              <a:rPr lang="en-US" sz="3600" dirty="0"/>
              <a:t>Other Benefits</a:t>
            </a:r>
          </a:p>
        </p:txBody>
      </p:sp>
      <p:sp>
        <p:nvSpPr>
          <p:cNvPr id="6" name="Content Placeholder 5"/>
          <p:cNvSpPr>
            <a:spLocks noGrp="1"/>
          </p:cNvSpPr>
          <p:nvPr>
            <p:ph sz="half" idx="2"/>
          </p:nvPr>
        </p:nvSpPr>
        <p:spPr>
          <a:xfrm>
            <a:off x="96901" y="2600715"/>
            <a:ext cx="6840488" cy="1758033"/>
          </a:xfrm>
        </p:spPr>
        <p:txBody>
          <a:bodyPr>
            <a:noAutofit/>
          </a:bodyPr>
          <a:lstStyle/>
          <a:p>
            <a:pPr>
              <a:lnSpc>
                <a:spcPct val="100000"/>
              </a:lnSpc>
            </a:pPr>
            <a:r>
              <a:rPr lang="en-US" sz="2000" dirty="0" err="1"/>
              <a:t>iGO</a:t>
            </a:r>
            <a:r>
              <a:rPr lang="en-US" sz="2000" dirty="0"/>
              <a:t> focuses on education and  professional certification for  government officials to help them succeed at their jobs.  Various formats are used including learning sessions, roundtable discussions, best practices, and one-on-one interactions.</a:t>
            </a:r>
          </a:p>
        </p:txBody>
      </p:sp>
      <p:sp>
        <p:nvSpPr>
          <p:cNvPr id="8" name="Content Placeholder 7"/>
          <p:cNvSpPr>
            <a:spLocks noGrp="1"/>
          </p:cNvSpPr>
          <p:nvPr>
            <p:ph sz="quarter" idx="4"/>
          </p:nvPr>
        </p:nvSpPr>
        <p:spPr>
          <a:xfrm>
            <a:off x="7060945" y="2601105"/>
            <a:ext cx="5029455" cy="3978456"/>
          </a:xfrm>
        </p:spPr>
        <p:txBody>
          <a:bodyPr>
            <a:normAutofit/>
          </a:bodyPr>
          <a:lstStyle/>
          <a:p>
            <a:pPr>
              <a:lnSpc>
                <a:spcPct val="100000"/>
              </a:lnSpc>
            </a:pPr>
            <a:r>
              <a:rPr lang="en-US" sz="2000" dirty="0"/>
              <a:t>Joining </a:t>
            </a:r>
            <a:r>
              <a:rPr lang="en-US" sz="2000" dirty="0" err="1"/>
              <a:t>iGO</a:t>
            </a:r>
            <a:r>
              <a:rPr lang="en-US" sz="2000" dirty="0"/>
              <a:t> grants access to free monthly webinar on topics pertinent to the duties of Clerks, Recorders, Election Officials and Treasurers.</a:t>
            </a:r>
          </a:p>
          <a:p>
            <a:pPr>
              <a:lnSpc>
                <a:spcPct val="100000"/>
              </a:lnSpc>
            </a:pPr>
            <a:r>
              <a:rPr lang="en-US" sz="2000" dirty="0" err="1"/>
              <a:t>iGO</a:t>
            </a:r>
            <a:r>
              <a:rPr lang="en-US" sz="2000" dirty="0"/>
              <a:t> monitors national issues that  affect members and provides information on the hottest topics</a:t>
            </a:r>
          </a:p>
          <a:p>
            <a:pPr>
              <a:lnSpc>
                <a:spcPct val="100000"/>
              </a:lnSpc>
            </a:pPr>
            <a:r>
              <a:rPr lang="en-US" sz="2000" dirty="0"/>
              <a:t>Members network with others across the U.S. and internationally, sharing advice on issues faced by peers.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6146" name="Picture 2" descr="https://iaogo.org/wp-content/uploads/2019/08/CAH_2268-1030x687.jpg"/>
          <p:cNvPicPr>
            <a:picLocks noChangeAspect="1" noChangeArrowheads="1"/>
          </p:cNvPicPr>
          <p:nvPr/>
        </p:nvPicPr>
        <p:blipFill rotWithShape="1">
          <a:blip r:embed="rId3">
            <a:extLst>
              <a:ext uri="{28A0092B-C50C-407E-A947-70E740481C1C}">
                <a14:useLocalDpi xmlns:a14="http://schemas.microsoft.com/office/drawing/2010/main" val="0"/>
              </a:ext>
            </a:extLst>
          </a:blip>
          <a:srcRect r="2964" b="28034"/>
          <a:stretch/>
        </p:blipFill>
        <p:spPr bwMode="auto">
          <a:xfrm>
            <a:off x="869493" y="4083899"/>
            <a:ext cx="5545594" cy="25815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07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96900"/>
            <a:ext cx="10452099" cy="1485900"/>
          </a:xfrm>
          <a:solidFill>
            <a:schemeClr val="accent4"/>
          </a:solidFill>
        </p:spPr>
        <p:txBody>
          <a:bodyPr>
            <a:normAutofit/>
          </a:bodyPr>
          <a:lstStyle/>
          <a:p>
            <a:r>
              <a:rPr lang="en-US" sz="6600" dirty="0"/>
              <a:t>Member Benefits</a:t>
            </a:r>
          </a:p>
        </p:txBody>
      </p:sp>
      <p:sp>
        <p:nvSpPr>
          <p:cNvPr id="8" name="Content Placeholder 7"/>
          <p:cNvSpPr>
            <a:spLocks noGrp="1"/>
          </p:cNvSpPr>
          <p:nvPr>
            <p:ph sz="quarter" idx="4"/>
          </p:nvPr>
        </p:nvSpPr>
        <p:spPr>
          <a:xfrm>
            <a:off x="528638" y="2209836"/>
            <a:ext cx="10958511" cy="3830780"/>
          </a:xfrm>
        </p:spPr>
        <p:txBody>
          <a:bodyPr>
            <a:normAutofit/>
          </a:bodyPr>
          <a:lstStyle/>
          <a:p>
            <a:pPr>
              <a:lnSpc>
                <a:spcPct val="100000"/>
              </a:lnSpc>
            </a:pPr>
            <a:r>
              <a:rPr lang="en-US" sz="2800" dirty="0"/>
              <a:t>Members network with others across the U.S. and internationally, sharing advice on issues faced by peers.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sp>
        <p:nvSpPr>
          <p:cNvPr id="3" name="Text Placeholder 2"/>
          <p:cNvSpPr>
            <a:spLocks noGrp="1"/>
          </p:cNvSpPr>
          <p:nvPr>
            <p:ph type="body" idx="1"/>
          </p:nvPr>
        </p:nvSpPr>
        <p:spPr>
          <a:xfrm>
            <a:off x="6340134" y="1008721"/>
            <a:ext cx="4472327" cy="693135"/>
          </a:xfrm>
        </p:spPr>
        <p:txBody>
          <a:bodyPr>
            <a:normAutofit lnSpcReduction="10000"/>
          </a:bodyPr>
          <a:lstStyle/>
          <a:p>
            <a:pPr algn="ctr"/>
            <a:r>
              <a:rPr lang="en-US" dirty="0"/>
              <a:t>Session Breakouts and </a:t>
            </a:r>
            <a:br>
              <a:rPr lang="en-US" dirty="0"/>
            </a:br>
            <a:r>
              <a:rPr lang="en-US" dirty="0"/>
              <a:t>Round Table Discussions</a:t>
            </a:r>
          </a:p>
        </p:txBody>
      </p:sp>
      <p:pic>
        <p:nvPicPr>
          <p:cNvPr id="8194" name="Picture 2" descr="https://iaogo.org/wp-content/uploads/2019/08/CAH_2107-1030x6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60" t="-4684" r="-1372" b="25910"/>
          <a:stretch/>
        </p:blipFill>
        <p:spPr bwMode="auto">
          <a:xfrm>
            <a:off x="828676" y="3393615"/>
            <a:ext cx="5076142" cy="3398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https://iaogo.org/wp-content/uploads/2019/08/CAH_2096-1030x6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134" y="3521526"/>
            <a:ext cx="4711698" cy="31426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49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3400"/>
            <a:ext cx="10439400" cy="1447799"/>
          </a:xfrm>
          <a:solidFill>
            <a:schemeClr val="accent4"/>
          </a:solidFill>
        </p:spPr>
        <p:txBody>
          <a:bodyPr>
            <a:normAutofit/>
          </a:bodyPr>
          <a:lstStyle/>
          <a:p>
            <a:r>
              <a:rPr lang="en-US" sz="7200" dirty="0"/>
              <a:t>CERTIFICATES</a:t>
            </a:r>
          </a:p>
        </p:txBody>
      </p:sp>
      <p:sp>
        <p:nvSpPr>
          <p:cNvPr id="3" name="Text Placeholder 2"/>
          <p:cNvSpPr>
            <a:spLocks noGrp="1"/>
          </p:cNvSpPr>
          <p:nvPr>
            <p:ph type="body" idx="1"/>
          </p:nvPr>
        </p:nvSpPr>
        <p:spPr>
          <a:xfrm>
            <a:off x="956127" y="1968499"/>
            <a:ext cx="8959814" cy="693135"/>
          </a:xfrm>
        </p:spPr>
        <p:txBody>
          <a:bodyPr>
            <a:noAutofit/>
          </a:bodyPr>
          <a:lstStyle/>
          <a:p>
            <a:pPr algn="ctr"/>
            <a:r>
              <a:rPr lang="en-US" sz="4400" dirty="0"/>
              <a:t>CPL PROGRAM</a:t>
            </a:r>
          </a:p>
        </p:txBody>
      </p:sp>
      <p:sp>
        <p:nvSpPr>
          <p:cNvPr id="6" name="Content Placeholder 5"/>
          <p:cNvSpPr>
            <a:spLocks noGrp="1"/>
          </p:cNvSpPr>
          <p:nvPr>
            <p:ph sz="quarter" idx="4"/>
          </p:nvPr>
        </p:nvSpPr>
        <p:spPr>
          <a:xfrm>
            <a:off x="577886" y="4534100"/>
            <a:ext cx="9716296" cy="1224492"/>
          </a:xfrm>
        </p:spPr>
        <p:txBody>
          <a:bodyPr/>
          <a:lstStyle/>
          <a:p>
            <a:r>
              <a:rPr lang="en-US" dirty="0"/>
              <a:t>CPL Certificate –</a:t>
            </a:r>
            <a:br>
              <a:rPr lang="en-US" dirty="0"/>
            </a:br>
            <a:r>
              <a:rPr lang="en-US" dirty="0"/>
              <a:t>Certificate of </a:t>
            </a:r>
            <a:br>
              <a:rPr lang="en-US" dirty="0"/>
            </a:br>
            <a:r>
              <a:rPr lang="en-US" dirty="0"/>
              <a:t>Public Leadership</a:t>
            </a:r>
          </a:p>
          <a:p>
            <a:endParaRPr lang="en-US" dirty="0"/>
          </a:p>
        </p:txBody>
      </p:sp>
      <p:sp>
        <p:nvSpPr>
          <p:cNvPr id="7" name="TextBox 6"/>
          <p:cNvSpPr txBox="1"/>
          <p:nvPr/>
        </p:nvSpPr>
        <p:spPr>
          <a:xfrm>
            <a:off x="311186" y="2643568"/>
            <a:ext cx="11195014" cy="1631216"/>
          </a:xfrm>
          <a:prstGeom prst="rect">
            <a:avLst/>
          </a:prstGeom>
          <a:noFill/>
        </p:spPr>
        <p:txBody>
          <a:bodyPr wrap="square" rtlCol="0">
            <a:spAutoFit/>
          </a:bodyPr>
          <a:lstStyle/>
          <a:p>
            <a:r>
              <a:rPr lang="en-US" sz="2000" dirty="0"/>
              <a:t>The Certificate in Public Leadership (CPL) is specifically designed for all public officials, elected or appointed, and their staff. The courses are developed and conducted by faculty members of Pepperdine University. The CPL classes are offered in conjunction with </a:t>
            </a:r>
            <a:r>
              <a:rPr lang="en-US" sz="2000" dirty="0" err="1"/>
              <a:t>iGO’s</a:t>
            </a:r>
            <a:r>
              <a:rPr lang="en-US" sz="2000" dirty="0"/>
              <a:t> Annual Conference and Mid-Winter Conference, as well as during specific time periods online. The classes are comprehensive, focusing on the core principles of public service.</a:t>
            </a:r>
            <a:endParaRPr lang="en-US" sz="2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1026" name="Picture 2" descr="Image result for pepperdine"/>
          <p:cNvPicPr>
            <a:picLocks noChangeAspect="1" noChangeArrowheads="1"/>
          </p:cNvPicPr>
          <p:nvPr/>
        </p:nvPicPr>
        <p:blipFill rotWithShape="1">
          <a:blip r:embed="rId3">
            <a:extLst>
              <a:ext uri="{28A0092B-C50C-407E-A947-70E740481C1C}">
                <a14:useLocalDpi xmlns:a14="http://schemas.microsoft.com/office/drawing/2010/main" val="0"/>
              </a:ext>
            </a:extLst>
          </a:blip>
          <a:srcRect t="24168" r="3855" b="29832"/>
          <a:stretch/>
        </p:blipFill>
        <p:spPr bwMode="auto">
          <a:xfrm>
            <a:off x="9090776" y="5092700"/>
            <a:ext cx="2697250" cy="14581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aogo.org/wp-content/uploads/2019/08/CAH_2612-1030x6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1" y="4274784"/>
            <a:ext cx="3552410" cy="2369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43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33400"/>
            <a:ext cx="10439400" cy="1447799"/>
          </a:xfrm>
          <a:solidFill>
            <a:schemeClr val="accent4"/>
          </a:solidFill>
        </p:spPr>
        <p:txBody>
          <a:bodyPr>
            <a:normAutofit/>
          </a:bodyPr>
          <a:lstStyle/>
          <a:p>
            <a:r>
              <a:rPr lang="en-US" sz="7200" dirty="0"/>
              <a:t>CERTIFICATES</a:t>
            </a:r>
          </a:p>
        </p:txBody>
      </p:sp>
      <p:sp>
        <p:nvSpPr>
          <p:cNvPr id="3" name="Text Placeholder 2"/>
          <p:cNvSpPr>
            <a:spLocks noGrp="1"/>
          </p:cNvSpPr>
          <p:nvPr>
            <p:ph type="body" idx="1"/>
          </p:nvPr>
        </p:nvSpPr>
        <p:spPr>
          <a:xfrm>
            <a:off x="5871576" y="947129"/>
            <a:ext cx="4429541" cy="693135"/>
          </a:xfrm>
        </p:spPr>
        <p:txBody>
          <a:bodyPr>
            <a:noAutofit/>
          </a:bodyPr>
          <a:lstStyle/>
          <a:p>
            <a:pPr algn="ctr"/>
            <a:r>
              <a:rPr lang="en-US" sz="4400" dirty="0"/>
              <a:t>CPO PROGRAM</a:t>
            </a:r>
          </a:p>
        </p:txBody>
      </p:sp>
      <p:sp>
        <p:nvSpPr>
          <p:cNvPr id="6" name="Content Placeholder 5"/>
          <p:cNvSpPr>
            <a:spLocks noGrp="1"/>
          </p:cNvSpPr>
          <p:nvPr>
            <p:ph sz="quarter" idx="4"/>
          </p:nvPr>
        </p:nvSpPr>
        <p:spPr>
          <a:xfrm>
            <a:off x="626888" y="6010322"/>
            <a:ext cx="6501194" cy="612246"/>
          </a:xfrm>
        </p:spPr>
        <p:txBody>
          <a:bodyPr/>
          <a:lstStyle/>
          <a:p>
            <a:r>
              <a:rPr lang="en-US" dirty="0"/>
              <a:t>CPO PROGRAM- Certified Public Official</a:t>
            </a:r>
          </a:p>
          <a:p>
            <a:endParaRPr lang="en-US" dirty="0"/>
          </a:p>
        </p:txBody>
      </p:sp>
      <p:sp>
        <p:nvSpPr>
          <p:cNvPr id="7" name="TextBox 6"/>
          <p:cNvSpPr txBox="1"/>
          <p:nvPr/>
        </p:nvSpPr>
        <p:spPr>
          <a:xfrm>
            <a:off x="225458" y="2224670"/>
            <a:ext cx="7304055" cy="3785652"/>
          </a:xfrm>
          <a:prstGeom prst="rect">
            <a:avLst/>
          </a:prstGeom>
          <a:noFill/>
        </p:spPr>
        <p:txBody>
          <a:bodyPr wrap="square" rtlCol="0">
            <a:spAutoFit/>
          </a:bodyPr>
          <a:lstStyle/>
          <a:p>
            <a:r>
              <a:rPr lang="en-US" sz="2400" dirty="0" err="1"/>
              <a:t>iGO</a:t>
            </a:r>
            <a:r>
              <a:rPr lang="en-US" sz="2400" dirty="0"/>
              <a:t> members have an opportunity to earn professional credentials through the Certified Public Officials (CPO) Program. </a:t>
            </a:r>
            <a:r>
              <a:rPr lang="en-US" sz="2400" dirty="0" err="1"/>
              <a:t>iGO</a:t>
            </a:r>
            <a:r>
              <a:rPr lang="en-US" sz="2400" dirty="0"/>
              <a:t> offers this program to members. Certified Public Official designations are awarded at the </a:t>
            </a:r>
            <a:r>
              <a:rPr lang="en-US" sz="2400" dirty="0" err="1"/>
              <a:t>iGO</a:t>
            </a:r>
            <a:r>
              <a:rPr lang="en-US" sz="2400" dirty="0"/>
              <a:t> Annual Conference, held each summer. Along with the privilege of using the “CPO” designation beside their signature, CPOs also receive a display plaque recognizing achievement as a Certified Public Official.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951" y="815388"/>
            <a:ext cx="1510449" cy="956618"/>
          </a:xfrm>
          <a:prstGeom prst="rect">
            <a:avLst/>
          </a:prstGeom>
        </p:spPr>
      </p:pic>
      <p:pic>
        <p:nvPicPr>
          <p:cNvPr id="3074" name="Picture 2" descr="https://iaogo.org/wp-content/uploads/2019/08/CAH_2611-1030x6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045" y="2826654"/>
            <a:ext cx="4189034" cy="2581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64837"/>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755</TotalTime>
  <Words>954</Words>
  <Application>Microsoft Office PowerPoint</Application>
  <PresentationFormat>Widescreen</PresentationFormat>
  <Paragraphs>133</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Trebuchet MS</vt:lpstr>
      <vt:lpstr>Berlin</vt:lpstr>
      <vt:lpstr>Toni Pippins- Poole Dallas County Elections Administrator</vt:lpstr>
      <vt:lpstr>Who is iGo?</vt:lpstr>
      <vt:lpstr>Mission &amp; Vision</vt:lpstr>
      <vt:lpstr>Mission &amp; Vision</vt:lpstr>
      <vt:lpstr>Membership Benefits, Member Resources Continued Professional Development &amp; Networking Opportunities</vt:lpstr>
      <vt:lpstr>Member Benefits</vt:lpstr>
      <vt:lpstr>Member Benefits</vt:lpstr>
      <vt:lpstr>CERTIFICATES</vt:lpstr>
      <vt:lpstr>CERTIFICATES</vt:lpstr>
      <vt:lpstr>WEBINARS</vt:lpstr>
      <vt:lpstr>PowerPoint Presentation</vt:lpstr>
      <vt:lpstr>PowerPoint Presentation</vt:lpstr>
      <vt:lpstr>PowerPoint Presentation</vt:lpstr>
      <vt:lpstr>iGO at a Glance 2020</vt:lpstr>
      <vt:lpstr>ANNUAL CONFERENCES</vt:lpstr>
      <vt:lpstr>GIVING BACK TO THE LOCAL COMMUNITY</vt:lpstr>
      <vt:lpstr>GIVING BACK TO THE LOCAL COMMUNITY</vt:lpstr>
      <vt:lpstr>ANNUAL BLOOD DRIVE</vt:lpstr>
      <vt:lpstr>ANNUAL CHARITY</vt:lpstr>
      <vt:lpstr>UPCOMING CONFERENCES - 2020</vt:lpstr>
      <vt:lpstr>UPCOMING CONFERENCES - 2020</vt:lpstr>
      <vt:lpstr>UPCOMING CONFERENCES - 2021</vt:lpstr>
      <vt:lpstr>TEXAS DELEGATES 2017</vt:lpstr>
      <vt:lpstr>OTHER TEXAS DELEGATES</vt:lpstr>
      <vt:lpstr>JOIN TODAY</vt:lpstr>
    </vt:vector>
  </TitlesOfParts>
  <Company>Dallascounty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Toni Pippins- Poole Dallas County Elections Administrator</dc:title>
  <dc:creator>Esmeralda L. Garcia</dc:creator>
  <cp:lastModifiedBy>Five Star</cp:lastModifiedBy>
  <cp:revision>54</cp:revision>
  <cp:lastPrinted>2020-01-07T20:57:56Z</cp:lastPrinted>
  <dcterms:created xsi:type="dcterms:W3CDTF">2019-12-23T15:18:30Z</dcterms:created>
  <dcterms:modified xsi:type="dcterms:W3CDTF">2020-01-09T16:27:40Z</dcterms:modified>
</cp:coreProperties>
</file>